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59"/>
  </p:notesMasterIdLst>
  <p:sldIdLst>
    <p:sldId id="256" r:id="rId5"/>
    <p:sldId id="259" r:id="rId6"/>
    <p:sldId id="260" r:id="rId7"/>
    <p:sldId id="325" r:id="rId8"/>
    <p:sldId id="261" r:id="rId9"/>
    <p:sldId id="298" r:id="rId10"/>
    <p:sldId id="299" r:id="rId11"/>
    <p:sldId id="302" r:id="rId12"/>
    <p:sldId id="266" r:id="rId13"/>
    <p:sldId id="326" r:id="rId14"/>
    <p:sldId id="265" r:id="rId15"/>
    <p:sldId id="276" r:id="rId16"/>
    <p:sldId id="303" r:id="rId17"/>
    <p:sldId id="340" r:id="rId18"/>
    <p:sldId id="293" r:id="rId19"/>
    <p:sldId id="330" r:id="rId20"/>
    <p:sldId id="332" r:id="rId21"/>
    <p:sldId id="329" r:id="rId22"/>
    <p:sldId id="284" r:id="rId23"/>
    <p:sldId id="269" r:id="rId24"/>
    <p:sldId id="304" r:id="rId25"/>
    <p:sldId id="305" r:id="rId26"/>
    <p:sldId id="307" r:id="rId27"/>
    <p:sldId id="306" r:id="rId28"/>
    <p:sldId id="308" r:id="rId29"/>
    <p:sldId id="278" r:id="rId30"/>
    <p:sldId id="270" r:id="rId31"/>
    <p:sldId id="309" r:id="rId32"/>
    <p:sldId id="310" r:id="rId33"/>
    <p:sldId id="311" r:id="rId34"/>
    <p:sldId id="312" r:id="rId35"/>
    <p:sldId id="314" r:id="rId36"/>
    <p:sldId id="313" r:id="rId37"/>
    <p:sldId id="315" r:id="rId38"/>
    <p:sldId id="316" r:id="rId39"/>
    <p:sldId id="317" r:id="rId40"/>
    <p:sldId id="294" r:id="rId41"/>
    <p:sldId id="333" r:id="rId42"/>
    <p:sldId id="335" r:id="rId43"/>
    <p:sldId id="336" r:id="rId44"/>
    <p:sldId id="337" r:id="rId45"/>
    <p:sldId id="321" r:id="rId46"/>
    <p:sldId id="322" r:id="rId47"/>
    <p:sldId id="323" r:id="rId48"/>
    <p:sldId id="324" r:id="rId49"/>
    <p:sldId id="341" r:id="rId50"/>
    <p:sldId id="288" r:id="rId51"/>
    <p:sldId id="289" r:id="rId52"/>
    <p:sldId id="320" r:id="rId53"/>
    <p:sldId id="274" r:id="rId54"/>
    <p:sldId id="339" r:id="rId55"/>
    <p:sldId id="327" r:id="rId56"/>
    <p:sldId id="328" r:id="rId57"/>
    <p:sldId id="338"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3A6483"/>
    <a:srgbClr val="204E79"/>
    <a:srgbClr val="005493"/>
    <a:srgbClr val="F8F9FA"/>
    <a:srgbClr val="F2F2F2"/>
    <a:srgbClr val="121619"/>
    <a:srgbClr val="F7F3F2"/>
    <a:srgbClr val="F6F2FF"/>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68" autoAdjust="0"/>
    <p:restoredTop sz="88023"/>
  </p:normalViewPr>
  <p:slideViewPr>
    <p:cSldViewPr snapToGrid="0">
      <p:cViewPr varScale="1">
        <p:scale>
          <a:sx n="75" d="100"/>
          <a:sy n="75" d="100"/>
        </p:scale>
        <p:origin x="57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dirty="0"/>
          </a:p>
        </p:txBody>
      </p:sp>
    </p:spTree>
    <p:extLst>
      <p:ext uri="{BB962C8B-B14F-4D97-AF65-F5344CB8AC3E}">
        <p14:creationId xmlns:p14="http://schemas.microsoft.com/office/powerpoint/2010/main" val="229175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21575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3962741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2124182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dirty="0"/>
          </a:p>
        </p:txBody>
      </p:sp>
    </p:spTree>
    <p:extLst>
      <p:ext uri="{BB962C8B-B14F-4D97-AF65-F5344CB8AC3E}">
        <p14:creationId xmlns:p14="http://schemas.microsoft.com/office/powerpoint/2010/main" val="347388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34757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dirty="0"/>
          </a:p>
        </p:txBody>
      </p:sp>
    </p:spTree>
    <p:extLst>
      <p:ext uri="{BB962C8B-B14F-4D97-AF65-F5344CB8AC3E}">
        <p14:creationId xmlns:p14="http://schemas.microsoft.com/office/powerpoint/2010/main" val="4082194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dirty="0"/>
          </a:p>
        </p:txBody>
      </p:sp>
    </p:spTree>
    <p:extLst>
      <p:ext uri="{BB962C8B-B14F-4D97-AF65-F5344CB8AC3E}">
        <p14:creationId xmlns:p14="http://schemas.microsoft.com/office/powerpoint/2010/main" val="2638567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3209FBAC-BC43-174B-8362-DF782CBFF321}"/>
              </a:ext>
            </a:extLst>
          </p:cNvPr>
          <p:cNvSpPr>
            <a:spLocks noGrp="1"/>
          </p:cNvSpPr>
          <p:nvPr>
            <p:ph type="ftr" sz="quarter" idx="10"/>
          </p:nvPr>
        </p:nvSpPr>
        <p:spPr/>
        <p:txBody>
          <a:bodyPr/>
          <a:lstStyle/>
          <a:p>
            <a:endParaRPr lang="en-US" dirty="0"/>
          </a:p>
        </p:txBody>
      </p:sp>
      <p:sp>
        <p:nvSpPr>
          <p:cNvPr id="6" name="Slide Number Placeholder 4">
            <a:extLst>
              <a:ext uri="{FF2B5EF4-FFF2-40B4-BE49-F238E27FC236}">
                <a16:creationId xmlns:a16="http://schemas.microsoft.com/office/drawing/2014/main" id="{925C29AF-D985-5942-8A28-146269103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BDEB9FB-F8F4-7F4F-87A4-883C7116ED18}"/>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BE290D7B-2B6B-2D45-B68E-903BB49D9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F94ED4FE-13CD-604D-B272-7D2568F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17256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C0E935-029C-474F-849D-E85C929A394D}"/>
              </a:ext>
            </a:extLst>
          </p:cNvPr>
          <p:cNvSpPr>
            <a:spLocks noGrp="1"/>
          </p:cNvSpPr>
          <p:nvPr>
            <p:ph type="ftr" sz="quarter" idx="10"/>
          </p:nvPr>
        </p:nvSpPr>
        <p:spPr/>
        <p:txBody>
          <a:bodyPr/>
          <a:lstStyle/>
          <a:p>
            <a:endParaRPr lang="en-US" dirty="0"/>
          </a:p>
        </p:txBody>
      </p:sp>
      <p:sp>
        <p:nvSpPr>
          <p:cNvPr id="6" name="Slide Number Placeholder 4">
            <a:extLst>
              <a:ext uri="{FF2B5EF4-FFF2-40B4-BE49-F238E27FC236}">
                <a16:creationId xmlns:a16="http://schemas.microsoft.com/office/drawing/2014/main" id="{C3C2D4B7-423C-B64C-91C2-024ACCB71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5B9BDB4F-B51D-4F43-96CA-8769EDF75C69}"/>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F623911B-C823-8F4D-A0F5-678EB8BD44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B52AEBD-6719-CA48-A235-34A6A378C01D}"/>
              </a:ext>
            </a:extLst>
          </p:cNvPr>
          <p:cNvSpPr>
            <a:spLocks noGrp="1"/>
          </p:cNvSpPr>
          <p:nvPr>
            <p:ph type="ftr" sz="quarter" idx="10"/>
          </p:nvPr>
        </p:nvSpPr>
        <p:spPr/>
        <p:txBody>
          <a:bodyPr/>
          <a:lstStyle/>
          <a:p>
            <a:endParaRPr lang="en-US" dirty="0"/>
          </a:p>
        </p:txBody>
      </p:sp>
      <p:sp>
        <p:nvSpPr>
          <p:cNvPr id="7" name="Slide Number Placeholder 4">
            <a:extLst>
              <a:ext uri="{FF2B5EF4-FFF2-40B4-BE49-F238E27FC236}">
                <a16:creationId xmlns:a16="http://schemas.microsoft.com/office/drawing/2014/main" id="{98C3F149-D0F5-7E45-848F-762B0FD06F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CA34ECAB-8CA0-8D40-836C-AEE5AE3C1E57}"/>
              </a:ext>
            </a:extLst>
          </p:cNvPr>
          <p:cNvSpPr>
            <a:spLocks noGrp="1"/>
          </p:cNvSpPr>
          <p:nvPr>
            <p:ph type="ftr" sz="quarter" idx="10"/>
          </p:nvPr>
        </p:nvSpPr>
        <p:spPr/>
        <p:txBody>
          <a:bodyPr/>
          <a:lstStyle/>
          <a:p>
            <a:endParaRPr lang="en-US" dirty="0"/>
          </a:p>
        </p:txBody>
      </p:sp>
      <p:sp>
        <p:nvSpPr>
          <p:cNvPr id="8" name="Slide Number Placeholder 4">
            <a:extLst>
              <a:ext uri="{FF2B5EF4-FFF2-40B4-BE49-F238E27FC236}">
                <a16:creationId xmlns:a16="http://schemas.microsoft.com/office/drawing/2014/main" id="{408FA7A2-4D43-AB48-A94E-BD374D2F9E2B}"/>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30E991E-C6E4-4C46-9375-F85058052C3A}"/>
              </a:ext>
            </a:extLst>
          </p:cNvPr>
          <p:cNvSpPr>
            <a:spLocks noGrp="1"/>
          </p:cNvSpPr>
          <p:nvPr>
            <p:ph type="ftr" sz="quarter" idx="10"/>
          </p:nvPr>
        </p:nvSpPr>
        <p:spPr/>
        <p:txBody>
          <a:bodyPr/>
          <a:lstStyle/>
          <a:p>
            <a:endParaRPr lang="en-US" dirty="0"/>
          </a:p>
        </p:txBody>
      </p:sp>
      <p:sp>
        <p:nvSpPr>
          <p:cNvPr id="4" name="Slide Number Placeholder 4">
            <a:extLst>
              <a:ext uri="{FF2B5EF4-FFF2-40B4-BE49-F238E27FC236}">
                <a16:creationId xmlns:a16="http://schemas.microsoft.com/office/drawing/2014/main" id="{A376D9B7-3A9C-D24B-88D8-068A87AB9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p:txBody>
          <a:bodyPr/>
          <a:lstStyle/>
          <a:p>
            <a:endParaRPr lang="en-US" dirty="0"/>
          </a:p>
        </p:txBody>
      </p:sp>
      <p:sp>
        <p:nvSpPr>
          <p:cNvPr id="8" name="Slide Number Placeholder 4">
            <a:extLst>
              <a:ext uri="{FF2B5EF4-FFF2-40B4-BE49-F238E27FC236}">
                <a16:creationId xmlns:a16="http://schemas.microsoft.com/office/drawing/2014/main" id="{B1E8E1F9-7A9B-3449-8ED0-2CC545C3A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86EE8-15CB-0841-AED8-6AFB3623AA36}"/>
              </a:ext>
            </a:extLst>
          </p:cNvPr>
          <p:cNvSpPr>
            <a:spLocks noGrp="1"/>
          </p:cNvSpPr>
          <p:nvPr>
            <p:ph type="ftr" sz="quarter" idx="10"/>
          </p:nvPr>
        </p:nvSpPr>
        <p:spPr/>
        <p:txBody>
          <a:bodyPr/>
          <a:lstStyle/>
          <a:p>
            <a:endParaRPr lang="en-US" dirty="0"/>
          </a:p>
        </p:txBody>
      </p:sp>
      <p:sp>
        <p:nvSpPr>
          <p:cNvPr id="4" name="Title 3">
            <a:extLst>
              <a:ext uri="{FF2B5EF4-FFF2-40B4-BE49-F238E27FC236}">
                <a16:creationId xmlns:a16="http://schemas.microsoft.com/office/drawing/2014/main" id="{89A9D453-43AB-0442-A49F-B782F2B71F66}"/>
              </a:ext>
            </a:extLst>
          </p:cNvPr>
          <p:cNvSpPr>
            <a:spLocks noGrp="1"/>
          </p:cNvSpPr>
          <p:nvPr>
            <p:ph type="title"/>
          </p:nvPr>
        </p:nvSpPr>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0B22B678-4D42-8747-A390-2C0A371BB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A256499B-5FDB-F84A-AF4B-03DAC2E6E5D8}"/>
              </a:ext>
            </a:extLst>
          </p:cNvPr>
          <p:cNvSpPr>
            <a:spLocks noGrp="1"/>
          </p:cNvSpPr>
          <p:nvPr>
            <p:ph type="ftr" sz="quarter" idx="10"/>
          </p:nvPr>
        </p:nvSpPr>
        <p:spPr/>
        <p:txBody>
          <a:bodyPr/>
          <a:lstStyle/>
          <a:p>
            <a:endParaRPr lang="en-US" dirty="0"/>
          </a:p>
        </p:txBody>
      </p:sp>
      <p:sp>
        <p:nvSpPr>
          <p:cNvPr id="6" name="Slide Number Placeholder 4">
            <a:extLst>
              <a:ext uri="{FF2B5EF4-FFF2-40B4-BE49-F238E27FC236}">
                <a16:creationId xmlns:a16="http://schemas.microsoft.com/office/drawing/2014/main" id="{0E0738B2-6D3A-4648-87C8-A0DA87718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DE05F500-14B4-8946-9E21-29BD8481122E}"/>
              </a:ext>
            </a:extLst>
          </p:cNvPr>
          <p:cNvSpPr>
            <a:spLocks noGrp="1"/>
          </p:cNvSpPr>
          <p:nvPr>
            <p:ph type="ftr" sz="quarter" idx="3"/>
          </p:nvPr>
        </p:nvSpPr>
        <p:spPr>
          <a:xfrm>
            <a:off x="838200" y="631031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5AAD88E1-0250-A14B-9448-FAF34C49C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dirty="0"/>
          </a:p>
        </p:txBody>
      </p:sp>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obeykhadija/Capstone_Project/blob/0c54826861bef6ce607e535cf764fe75871f1024/SpaceX%20EDA%20with%20Pandas%20&amp;%20Matplotlib.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obeykhadija/Capstone_Project/blob/630cae2db0975aa660e4ce3a0d374a316a9adb22/SpaceX%20EDA%20with%20SQL.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github.com/obeykhadija/Capstone_Project/blob/580a2085a4641cc92107f3575d788f9ee63138a1/Interactive%20Visual%20Analytics%20with%20Folium.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github.com/obeykhadija/Capstone_Project/blob/fb23d6199afc6d90771205adce601fb39afc59d4/SpaceX%20Launch%20Records%20Dashboard.p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github.com/obeykhadija/Capstone_Project/blob/fb23d6199afc6d90771205adce601fb39afc59d4/SpaceX%20Launch%20Records%20Dashboard.py"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obeykhadija/Capstone_Project/blob/1dc6d37e1bb2a41c8263b9d5462141e89e7ca5bb/SpaceX%20Predictive%20Analysis.ipynb"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hyperlink" Target="https://github.com/obeykhadija/Capstone_Project/blob/1dc6d37e1bb2a41c8263b9d5462141e89e7ca5bb/SpaceX%20Predictive%20Analysis.ipynb" TargetMode="Externa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hyperlink" Target="https://github.com/obeykhadija/Capstone_Project/blob/1dc6d37e1bb2a41c8263b9d5462141e89e7ca5bb/SpaceX%20Predictive%20Analysis.ipynb" TargetMode="Externa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s://github.com/obeykhadija/Capstone_Project/blob/53595beb3ac09a884ddae834cf6f0a49e5e941d4/SpaceX%20Data%20Collection%20API.ipynb"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hyperlink" Target="https://github.com/obeykhadija/Capstone_Project/blob/b51a11526a371cb75d4cce01744ce40a2097b705/SpaceX%20Data%20Collection:%20Web%20Scraping.ipynb"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obeykhadija/Capstone_Project/blob/89a2364b5cb2cefaa0d204076f2e890e12c316c1/SpaceX%20Data%20Wrangling.ipynb"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moke, train, track, steam&#10;&#10;Description automatically generated">
            <a:extLst>
              <a:ext uri="{FF2B5EF4-FFF2-40B4-BE49-F238E27FC236}">
                <a16:creationId xmlns:a16="http://schemas.microsoft.com/office/drawing/2014/main" id="{05505CF4-7561-41BB-B622-803498CE4EFA}"/>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E973FE-1F8B-4DED-8DC0-71E987678976}"/>
              </a:ext>
            </a:extLst>
          </p:cNvPr>
          <p:cNvSpPr>
            <a:spLocks noGrp="1"/>
          </p:cNvSpPr>
          <p:nvPr>
            <p:ph type="ctrTitle"/>
          </p:nvPr>
        </p:nvSpPr>
        <p:spPr>
          <a:xfrm>
            <a:off x="1200149" y="1405331"/>
            <a:ext cx="9791699" cy="1754325"/>
          </a:xfrm>
        </p:spPr>
        <p:txBody>
          <a:bodyPr>
            <a:normAutofit/>
          </a:bodyPr>
          <a:lstStyle/>
          <a:p>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Science Capstone Project</a:t>
            </a:r>
          </a:p>
        </p:txBody>
      </p:sp>
      <p:sp>
        <p:nvSpPr>
          <p:cNvPr id="3" name="Subtitle 2">
            <a:extLst>
              <a:ext uri="{FF2B5EF4-FFF2-40B4-BE49-F238E27FC236}">
                <a16:creationId xmlns:a16="http://schemas.microsoft.com/office/drawing/2014/main" id="{93383873-F31C-4E31-B4BA-B40D502705CE}"/>
              </a:ext>
            </a:extLst>
          </p:cNvPr>
          <p:cNvSpPr>
            <a:spLocks noGrp="1"/>
          </p:cNvSpPr>
          <p:nvPr>
            <p:ph type="subTitle" idx="1"/>
          </p:nvPr>
        </p:nvSpPr>
        <p:spPr>
          <a:xfrm>
            <a:off x="2880359" y="4570247"/>
            <a:ext cx="6431280" cy="1655762"/>
          </a:xfrm>
        </p:spPr>
        <p:txBody>
          <a:bodyPr>
            <a:normAutofit/>
          </a:bodyPr>
          <a:lstStyle/>
          <a:p>
            <a:r>
              <a:rPr lang="en-US" dirty="0">
                <a:solidFill>
                  <a:schemeClr val="tx2"/>
                </a:solidFill>
              </a:rPr>
              <a:t>Khadija Hammawa</a:t>
            </a:r>
          </a:p>
          <a:p>
            <a:r>
              <a:rPr lang="en-US" dirty="0">
                <a:solidFill>
                  <a:schemeClr val="tx2"/>
                </a:solidFill>
              </a:rPr>
              <a:t>26-08-2021</a:t>
            </a:r>
          </a:p>
        </p:txBody>
      </p:sp>
      <p:sp>
        <p:nvSpPr>
          <p:cNvPr id="8" name="Rectangle 7">
            <a:extLst>
              <a:ext uri="{FF2B5EF4-FFF2-40B4-BE49-F238E27FC236}">
                <a16:creationId xmlns:a16="http://schemas.microsoft.com/office/drawing/2014/main" id="{C100EA95-FEC9-4BAF-980F-29A8C3E90E83}"/>
              </a:ext>
            </a:extLst>
          </p:cNvPr>
          <p:cNvSpPr/>
          <p:nvPr/>
        </p:nvSpPr>
        <p:spPr>
          <a:xfrm>
            <a:off x="1483375" y="3123697"/>
            <a:ext cx="9225249" cy="1446550"/>
          </a:xfrm>
          <a:prstGeom prst="rect">
            <a:avLst/>
          </a:prstGeom>
          <a:noFill/>
        </p:spPr>
        <p:txBody>
          <a:bodyPr wrap="square" lIns="91440" tIns="45720" rIns="91440" bIns="45720">
            <a:spAutoFit/>
          </a:bodyPr>
          <a:lstStyle/>
          <a:p>
            <a:pPr algn="ctr"/>
            <a:r>
              <a:rPr lang="en-US" sz="4400" b="1" spc="50" dirty="0">
                <a:ln w="19050" cmpd="sng">
                  <a:noFill/>
                  <a:prstDash val="solid"/>
                </a:ln>
                <a:solidFill>
                  <a:schemeClr val="tx2"/>
                </a:solidFill>
                <a:effectLst/>
              </a:rPr>
              <a:t>SpaceX Falcon 9 First Stage Landing Prediction</a:t>
            </a:r>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406017"/>
            <a:ext cx="10124440" cy="5084489"/>
          </a:xfrm>
        </p:spPr>
        <p:txBody>
          <a:bodyPr>
            <a:normAutofit fontScale="85000" lnSpcReduction="20000"/>
          </a:bodyPr>
          <a:lstStyle/>
          <a:p>
            <a:pPr algn="just"/>
            <a:r>
              <a:rPr lang="en-US" dirty="0"/>
              <a:t>For our EDA with data visualizations six plots were charted:</a:t>
            </a:r>
          </a:p>
          <a:p>
            <a:pPr marL="914400" lvl="1" indent="-457200" algn="just">
              <a:buFont typeface="+mj-lt"/>
              <a:buAutoNum type="arabicPeriod"/>
            </a:pPr>
            <a:r>
              <a:rPr lang="en-US" dirty="0"/>
              <a:t>In this first plot we created a scatter point chart that looked at the relationship between Flight Number and Launch Site. The points on the graph were either blue or orange corresponding to their class; Class 0 = unsuccessful and Class 1 = successful launch, respectively.</a:t>
            </a:r>
          </a:p>
          <a:p>
            <a:pPr marL="914400" lvl="1" indent="-457200" algn="just">
              <a:buFont typeface="+mj-lt"/>
              <a:buAutoNum type="arabicPeriod"/>
            </a:pPr>
            <a:r>
              <a:rPr lang="en-US" dirty="0"/>
              <a:t>In our second chart we also created a scatter point graph to illustrate the relationship between Payload and Launch site, similarly, points were color-coded according to their class. This graph highlights the Launch sites which appeared to have the most successful launches of unsuccessful launches as well as the typical mass of the payload launched.</a:t>
            </a:r>
          </a:p>
          <a:p>
            <a:pPr marL="914400" lvl="1" indent="-457200" algn="just">
              <a:buFont typeface="+mj-lt"/>
              <a:buAutoNum type="arabicPeriod"/>
            </a:pPr>
            <a:r>
              <a:rPr lang="en-US" dirty="0"/>
              <a:t>Third, we created a bar chart for success rate of each orbit. The bar chart easily identifies which orbit’s had high success rates.</a:t>
            </a:r>
          </a:p>
          <a:p>
            <a:pPr marL="914400" lvl="1" indent="-457200" algn="just">
              <a:buFont typeface="+mj-lt"/>
              <a:buAutoNum type="arabicPeriod"/>
            </a:pPr>
            <a:r>
              <a:rPr lang="en-US" dirty="0"/>
              <a:t>Next, we wanted to see if there was any relationship between Flight Number and Orbit type, therefore, we created a scatter point plot to demonstrate this. </a:t>
            </a:r>
          </a:p>
          <a:p>
            <a:pPr marL="914400" lvl="1" indent="-457200" algn="just">
              <a:buFont typeface="+mj-lt"/>
              <a:buAutoNum type="arabicPeriod"/>
            </a:pPr>
            <a:r>
              <a:rPr lang="en-US" dirty="0"/>
              <a:t>Similarly, we also created a scatter point chart to plot the relationship between Payload Mass and Orbit type. This chart provides a clear visualization of how a Payload’s Mass can either positively or negatively influence a certain orbit type.</a:t>
            </a:r>
          </a:p>
          <a:p>
            <a:pPr marL="914400" lvl="1" indent="-457200" algn="just">
              <a:buFont typeface="+mj-lt"/>
              <a:buAutoNum type="arabicPeriod"/>
            </a:pPr>
            <a:r>
              <a:rPr lang="en-US" dirty="0"/>
              <a:t>Lastly, we created a line chart to demonstrate the launch success yearly trend. In this graph, average success rate was the dependent variable while the years 2010 to 2017 were plotted as the independent variable.</a:t>
            </a:r>
          </a:p>
          <a:p>
            <a:pPr marL="914400" lvl="1" indent="-457200" algn="just">
              <a:buFont typeface="+mj-lt"/>
              <a:buAutoNum type="arabicPeriod"/>
            </a:pPr>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4"/>
          </p:nvPr>
        </p:nvSpPr>
        <p:spPr/>
        <p:txBody>
          <a:bodyPr/>
          <a:lstStyle/>
          <a:p>
            <a:fld id="{5075537C-CA84-1446-933C-8E9D027F9201}" type="slidenum">
              <a:rPr lang="en-US" smtClean="0"/>
              <a:t>10</a:t>
            </a:fld>
            <a:endParaRPr lang="en-US" dirty="0"/>
          </a:p>
        </p:txBody>
      </p:sp>
      <p:sp>
        <p:nvSpPr>
          <p:cNvPr id="23" name="TextBox 22">
            <a:extLst>
              <a:ext uri="{FF2B5EF4-FFF2-40B4-BE49-F238E27FC236}">
                <a16:creationId xmlns:a16="http://schemas.microsoft.com/office/drawing/2014/main" id="{ABED8A32-2EE5-4D6A-B431-06A61DB299BA}"/>
              </a:ext>
            </a:extLst>
          </p:cNvPr>
          <p:cNvSpPr txBox="1"/>
          <p:nvPr/>
        </p:nvSpPr>
        <p:spPr>
          <a:xfrm>
            <a:off x="838200" y="6469769"/>
            <a:ext cx="3273525" cy="307777"/>
          </a:xfrm>
          <a:prstGeom prst="rect">
            <a:avLst/>
          </a:prstGeom>
          <a:noFill/>
        </p:spPr>
        <p:txBody>
          <a:bodyPr wrap="none" rtlCol="0">
            <a:spAutoFit/>
          </a:bodyPr>
          <a:lstStyle/>
          <a:p>
            <a:r>
              <a:rPr lang="en-CA" sz="1400" dirty="0">
                <a:solidFill>
                  <a:schemeClr val="tx1">
                    <a:lumMod val="50000"/>
                  </a:schemeClr>
                </a:solidFill>
                <a:hlinkClick r:id="rId2">
                  <a:extLst>
                    <a:ext uri="{A12FA001-AC4F-418D-AE19-62706E023703}">
                      <ahyp:hlinkClr xmlns:ahyp="http://schemas.microsoft.com/office/drawing/2018/hyperlinkcolor" val="tx"/>
                    </a:ext>
                  </a:extLst>
                </a:hlinkClick>
              </a:rPr>
              <a:t>SpaceX EDA with Pandas &amp; Matplotlib URL</a:t>
            </a:r>
            <a:endParaRPr lang="en-CA" sz="1400" dirty="0">
              <a:solidFill>
                <a:schemeClr val="tx1">
                  <a:lumMod val="50000"/>
                </a:schemeClr>
              </a:solidFill>
            </a:endParaRPr>
          </a:p>
        </p:txBody>
      </p:sp>
    </p:spTree>
    <p:extLst>
      <p:ext uri="{BB962C8B-B14F-4D97-AF65-F5344CB8AC3E}">
        <p14:creationId xmlns:p14="http://schemas.microsoft.com/office/powerpoint/2010/main" val="2391327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10515600" cy="4665662"/>
          </a:xfrm>
        </p:spPr>
        <p:txBody>
          <a:bodyPr>
            <a:normAutofit fontScale="55000" lnSpcReduction="20000"/>
          </a:bodyPr>
          <a:lstStyle/>
          <a:p>
            <a:pPr algn="just"/>
            <a:r>
              <a:rPr lang="en-US" sz="3800" b="1" dirty="0"/>
              <a:t>Query 1: </a:t>
            </a:r>
            <a:r>
              <a:rPr lang="en-US" sz="3800" dirty="0"/>
              <a:t>The names of the unique launch sites.</a:t>
            </a:r>
          </a:p>
          <a:p>
            <a:pPr algn="just"/>
            <a:r>
              <a:rPr lang="en-US" sz="3800" b="1" dirty="0"/>
              <a:t>Query 2: </a:t>
            </a:r>
            <a:r>
              <a:rPr lang="en-US" sz="3800" dirty="0"/>
              <a:t>Five records where launch sites begin with the string 'CCA’.</a:t>
            </a:r>
          </a:p>
          <a:p>
            <a:pPr lvl="3" algn="just"/>
            <a:r>
              <a:rPr lang="en-US" sz="2900" dirty="0"/>
              <a:t>CCA = Cape Canaveral Space Launch Complex</a:t>
            </a:r>
          </a:p>
          <a:p>
            <a:pPr algn="just"/>
            <a:r>
              <a:rPr lang="en-US" sz="3800" b="1" dirty="0"/>
              <a:t>Query 3: </a:t>
            </a:r>
            <a:r>
              <a:rPr lang="en-US" sz="3800" dirty="0"/>
              <a:t>The total payload mass carried by boosters launched by NASA (CRS).</a:t>
            </a:r>
          </a:p>
          <a:p>
            <a:pPr algn="just"/>
            <a:r>
              <a:rPr lang="en-US" sz="3800" b="1" dirty="0"/>
              <a:t>Query 4: </a:t>
            </a:r>
            <a:r>
              <a:rPr lang="en-US" sz="3800" dirty="0"/>
              <a:t>Average payload mass carried by booster version F9 v1.1.</a:t>
            </a:r>
          </a:p>
          <a:p>
            <a:pPr algn="just"/>
            <a:r>
              <a:rPr lang="en-US" sz="3800" b="1" dirty="0"/>
              <a:t>Query 5: </a:t>
            </a:r>
            <a:r>
              <a:rPr lang="en-US" sz="3800" dirty="0"/>
              <a:t>The date when the first successful landing outcome in ground pad was achieved.</a:t>
            </a:r>
          </a:p>
          <a:p>
            <a:pPr algn="just"/>
            <a:r>
              <a:rPr lang="en-US" sz="3800" b="1" dirty="0"/>
              <a:t>Query 6: </a:t>
            </a:r>
            <a:r>
              <a:rPr lang="en-US" sz="3800" dirty="0"/>
              <a:t>The names of the boosters which have success in drone ship and have payload mass  	      greater than 4000 but less than 6000.</a:t>
            </a:r>
          </a:p>
          <a:p>
            <a:pPr algn="just"/>
            <a:r>
              <a:rPr lang="en-US" sz="3800" b="1" dirty="0"/>
              <a:t>Query 7: </a:t>
            </a:r>
            <a:r>
              <a:rPr lang="en-US" sz="3800" dirty="0"/>
              <a:t>The total number of successful and failure mission outcomes</a:t>
            </a:r>
          </a:p>
          <a:p>
            <a:pPr algn="just"/>
            <a:r>
              <a:rPr lang="en-US" sz="3800" b="1" dirty="0"/>
              <a:t>Query 8: </a:t>
            </a:r>
            <a:r>
              <a:rPr lang="en-US" sz="3800" dirty="0"/>
              <a:t>The names of the booster versions which have carried the maximum payload mass. </a:t>
            </a:r>
          </a:p>
          <a:p>
            <a:pPr algn="just"/>
            <a:r>
              <a:rPr lang="en-US" sz="3800" b="1" dirty="0"/>
              <a:t>Query 9: </a:t>
            </a:r>
            <a:r>
              <a:rPr lang="en-US" sz="3800" dirty="0"/>
              <a:t>List of failed landing outcomes in drone ship, their booster versions, and launch site 	      names for the in year 2015.</a:t>
            </a:r>
          </a:p>
          <a:p>
            <a:pPr algn="just"/>
            <a:r>
              <a:rPr lang="en-US" sz="3800" b="1" dirty="0"/>
              <a:t>Query 10: </a:t>
            </a:r>
            <a:r>
              <a:rPr lang="en-US" sz="3800" dirty="0"/>
              <a:t>The occurrence of each landing outcomes (e.g., Failure (drone ship) or Success 	  	        (ground pad) between June 4</a:t>
            </a:r>
            <a:r>
              <a:rPr lang="en-US" sz="3800" baseline="30000" dirty="0"/>
              <a:t>th</a:t>
            </a:r>
            <a:r>
              <a:rPr lang="en-US" sz="3800" dirty="0"/>
              <a:t>, 2010, to March 20</a:t>
            </a:r>
            <a:r>
              <a:rPr lang="en-US" sz="3800" baseline="30000" dirty="0"/>
              <a:t>th</a:t>
            </a:r>
            <a:r>
              <a:rPr lang="en-US" sz="3800" dirty="0"/>
              <a:t>, 2017, in descending order</a:t>
            </a:r>
          </a:p>
          <a:p>
            <a:pPr marL="0" indent="0">
              <a:buNone/>
            </a:pPr>
            <a:endParaRPr lang="en-US" dirty="0"/>
          </a:p>
          <a:p>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4"/>
          </p:nvPr>
        </p:nvSpPr>
        <p:spPr/>
        <p:txBody>
          <a:bodyPr/>
          <a:lstStyle/>
          <a:p>
            <a:fld id="{5075537C-CA84-1446-933C-8E9D027F9201}" type="slidenum">
              <a:rPr lang="en-US" smtClean="0"/>
              <a:t>11</a:t>
            </a:fld>
            <a:endParaRPr lang="en-US" dirty="0"/>
          </a:p>
        </p:txBody>
      </p:sp>
      <p:sp>
        <p:nvSpPr>
          <p:cNvPr id="3" name="TextBox 2">
            <a:extLst>
              <a:ext uri="{FF2B5EF4-FFF2-40B4-BE49-F238E27FC236}">
                <a16:creationId xmlns:a16="http://schemas.microsoft.com/office/drawing/2014/main" id="{065B11DB-F4FE-4D70-B54C-6C0350D771CA}"/>
              </a:ext>
            </a:extLst>
          </p:cNvPr>
          <p:cNvSpPr txBox="1"/>
          <p:nvPr/>
        </p:nvSpPr>
        <p:spPr>
          <a:xfrm>
            <a:off x="838200" y="6334174"/>
            <a:ext cx="2260600" cy="369332"/>
          </a:xfrm>
          <a:prstGeom prst="rect">
            <a:avLst/>
          </a:prstGeom>
          <a:noFill/>
        </p:spPr>
        <p:txBody>
          <a:bodyPr wrap="square" rtlCol="0">
            <a:spAutoFit/>
          </a:bodyPr>
          <a:lstStyle/>
          <a:p>
            <a:r>
              <a:rPr lang="en-CA" dirty="0">
                <a:solidFill>
                  <a:schemeClr val="tx1">
                    <a:lumMod val="50000"/>
                  </a:schemeClr>
                </a:solidFill>
                <a:hlinkClick r:id="rId2">
                  <a:extLst>
                    <a:ext uri="{A12FA001-AC4F-418D-AE19-62706E023703}">
                      <ahyp:hlinkClr xmlns:ahyp="http://schemas.microsoft.com/office/drawing/2018/hyperlinkcolor" val="tx"/>
                    </a:ext>
                  </a:extLst>
                </a:hlinkClick>
              </a:rPr>
              <a:t>SpaceX EDA with SQL</a:t>
            </a:r>
            <a:endParaRPr lang="en-CA" dirty="0">
              <a:solidFill>
                <a:schemeClr val="tx1">
                  <a:lumMod val="50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1" y="1406016"/>
            <a:ext cx="4516119" cy="5197984"/>
          </a:xfrm>
        </p:spPr>
        <p:txBody>
          <a:bodyPr>
            <a:normAutofit fontScale="92500" lnSpcReduction="10000"/>
          </a:bodyPr>
          <a:lstStyle/>
          <a:p>
            <a:pPr marL="514350" indent="-514350">
              <a:buFont typeface="+mj-lt"/>
              <a:buAutoNum type="arabicPeriod"/>
            </a:pPr>
            <a:r>
              <a:rPr lang="en-US" dirty="0"/>
              <a:t>The first map objects we added was a circle for each launch site and a marker to label the launch site.</a:t>
            </a:r>
          </a:p>
          <a:p>
            <a:pPr marL="514350" indent="-514350">
              <a:buFont typeface="+mj-lt"/>
              <a:buAutoNum type="arabicPeriod"/>
            </a:pPr>
            <a:r>
              <a:rPr lang="en-US" dirty="0"/>
              <a:t>Next, we created a marker cluster object to illustrate the launch outcomes for each site, thus visualizing which sites have high success rates.</a:t>
            </a:r>
          </a:p>
          <a:p>
            <a:pPr marL="514350" indent="-514350">
              <a:buFont typeface="+mj-lt"/>
              <a:buAutoNum type="arabicPeriod"/>
            </a:pPr>
            <a:r>
              <a:rPr lang="en-US" dirty="0"/>
              <a:t>Finally, we added a Polyline object to show the distance between launch site KSC LC-39A and the Florida East Coast Railway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4"/>
          </p:nvPr>
        </p:nvSpPr>
        <p:spPr/>
        <p:txBody>
          <a:bodyPr/>
          <a:lstStyle/>
          <a:p>
            <a:fld id="{5075537C-CA84-1446-933C-8E9D027F9201}" type="slidenum">
              <a:rPr lang="en-US" smtClean="0"/>
              <a:t>12</a:t>
            </a:fld>
            <a:endParaRPr lang="en-US" dirty="0"/>
          </a:p>
        </p:txBody>
      </p:sp>
      <p:pic>
        <p:nvPicPr>
          <p:cNvPr id="6" name="Picture 5" descr="Graphical user interface, text, application, email&#10;&#10;Description automatically generated">
            <a:extLst>
              <a:ext uri="{FF2B5EF4-FFF2-40B4-BE49-F238E27FC236}">
                <a16:creationId xmlns:a16="http://schemas.microsoft.com/office/drawing/2014/main" id="{911608AE-1C60-4616-867C-C6994CE18803}"/>
              </a:ext>
            </a:extLst>
          </p:cNvPr>
          <p:cNvPicPr>
            <a:picLocks noChangeAspect="1"/>
          </p:cNvPicPr>
          <p:nvPr/>
        </p:nvPicPr>
        <p:blipFill>
          <a:blip r:embed="rId2"/>
          <a:stretch>
            <a:fillRect/>
          </a:stretch>
        </p:blipFill>
        <p:spPr>
          <a:xfrm>
            <a:off x="5685715" y="1409323"/>
            <a:ext cx="5569489" cy="2363017"/>
          </a:xfrm>
          <a:prstGeom prst="rect">
            <a:avLst/>
          </a:prstGeom>
          <a:ln>
            <a:noFill/>
          </a:ln>
          <a:effectLst>
            <a:outerShdw blurRad="292100" dist="139700" dir="2700000" algn="tl" rotWithShape="0">
              <a:srgbClr val="333333">
                <a:alpha val="65000"/>
              </a:srgbClr>
            </a:outerShdw>
          </a:effectLst>
        </p:spPr>
      </p:pic>
      <p:pic>
        <p:nvPicPr>
          <p:cNvPr id="12" name="Picture 11" descr="Graphical user interface, text, application, email&#10;&#10;Description automatically generated">
            <a:extLst>
              <a:ext uri="{FF2B5EF4-FFF2-40B4-BE49-F238E27FC236}">
                <a16:creationId xmlns:a16="http://schemas.microsoft.com/office/drawing/2014/main" id="{422756E9-7857-4979-B618-3AD3CF6F66F0}"/>
              </a:ext>
            </a:extLst>
          </p:cNvPr>
          <p:cNvPicPr>
            <a:picLocks noChangeAspect="1"/>
          </p:cNvPicPr>
          <p:nvPr/>
        </p:nvPicPr>
        <p:blipFill>
          <a:blip r:embed="rId3"/>
          <a:stretch>
            <a:fillRect/>
          </a:stretch>
        </p:blipFill>
        <p:spPr>
          <a:xfrm>
            <a:off x="5685716" y="3832275"/>
            <a:ext cx="6177469" cy="1511885"/>
          </a:xfrm>
          <a:prstGeom prst="rect">
            <a:avLst/>
          </a:prstGeom>
          <a:ln>
            <a:noFill/>
          </a:ln>
          <a:effectLst>
            <a:outerShdw blurRad="292100" dist="139700" dir="2700000" algn="tl" rotWithShape="0">
              <a:srgbClr val="333333">
                <a:alpha val="65000"/>
              </a:srgbClr>
            </a:outerShdw>
          </a:effectLst>
        </p:spPr>
      </p:pic>
      <p:sp>
        <p:nvSpPr>
          <p:cNvPr id="15" name="Arrow: Right 14">
            <a:extLst>
              <a:ext uri="{FF2B5EF4-FFF2-40B4-BE49-F238E27FC236}">
                <a16:creationId xmlns:a16="http://schemas.microsoft.com/office/drawing/2014/main" id="{A7921E14-73CA-4B03-8529-C3940A93523A}"/>
              </a:ext>
            </a:extLst>
          </p:cNvPr>
          <p:cNvSpPr/>
          <p:nvPr/>
        </p:nvSpPr>
        <p:spPr>
          <a:xfrm>
            <a:off x="5109210" y="5836640"/>
            <a:ext cx="490220"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Arrow: Right 15">
            <a:extLst>
              <a:ext uri="{FF2B5EF4-FFF2-40B4-BE49-F238E27FC236}">
                <a16:creationId xmlns:a16="http://schemas.microsoft.com/office/drawing/2014/main" id="{785DEE9A-6E6F-4C2F-8343-E319EDA35301}"/>
              </a:ext>
            </a:extLst>
          </p:cNvPr>
          <p:cNvSpPr/>
          <p:nvPr/>
        </p:nvSpPr>
        <p:spPr>
          <a:xfrm>
            <a:off x="5109210" y="4063746"/>
            <a:ext cx="490220"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Arrow: Right 16">
            <a:extLst>
              <a:ext uri="{FF2B5EF4-FFF2-40B4-BE49-F238E27FC236}">
                <a16:creationId xmlns:a16="http://schemas.microsoft.com/office/drawing/2014/main" id="{5CC036BA-C9A1-4CB0-A3A5-262EB35FF03B}"/>
              </a:ext>
            </a:extLst>
          </p:cNvPr>
          <p:cNvSpPr/>
          <p:nvPr/>
        </p:nvSpPr>
        <p:spPr>
          <a:xfrm>
            <a:off x="5158508" y="2099508"/>
            <a:ext cx="490220"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TextBox 17">
            <a:extLst>
              <a:ext uri="{FF2B5EF4-FFF2-40B4-BE49-F238E27FC236}">
                <a16:creationId xmlns:a16="http://schemas.microsoft.com/office/drawing/2014/main" id="{FE14D566-B1AF-43BA-A849-CEFC8413510D}"/>
              </a:ext>
            </a:extLst>
          </p:cNvPr>
          <p:cNvSpPr txBox="1"/>
          <p:nvPr/>
        </p:nvSpPr>
        <p:spPr>
          <a:xfrm>
            <a:off x="960755" y="6519446"/>
            <a:ext cx="4271010" cy="338554"/>
          </a:xfrm>
          <a:prstGeom prst="rect">
            <a:avLst/>
          </a:prstGeom>
          <a:noFill/>
        </p:spPr>
        <p:txBody>
          <a:bodyPr wrap="square" rtlCol="0">
            <a:spAutoFit/>
          </a:bodyPr>
          <a:lstStyle/>
          <a:p>
            <a:r>
              <a:rPr lang="en-CA" sz="1600" dirty="0">
                <a:solidFill>
                  <a:schemeClr val="tx1">
                    <a:lumMod val="50000"/>
                  </a:schemeClr>
                </a:solidFill>
                <a:hlinkClick r:id="rId4">
                  <a:extLst>
                    <a:ext uri="{A12FA001-AC4F-418D-AE19-62706E023703}">
                      <ahyp:hlinkClr xmlns:ahyp="http://schemas.microsoft.com/office/drawing/2018/hyperlinkcolor" val="tx"/>
                    </a:ext>
                  </a:extLst>
                </a:hlinkClick>
              </a:rPr>
              <a:t>Interactive map with Folium Notebook URL</a:t>
            </a:r>
            <a:endParaRPr lang="en-CA" sz="1600" dirty="0">
              <a:solidFill>
                <a:schemeClr val="tx1">
                  <a:lumMod val="50000"/>
                </a:schemeClr>
              </a:solidFill>
            </a:endParaRPr>
          </a:p>
        </p:txBody>
      </p:sp>
      <p:pic>
        <p:nvPicPr>
          <p:cNvPr id="20" name="Picture 19" descr="Text&#10;&#10;Description automatically generated">
            <a:extLst>
              <a:ext uri="{FF2B5EF4-FFF2-40B4-BE49-F238E27FC236}">
                <a16:creationId xmlns:a16="http://schemas.microsoft.com/office/drawing/2014/main" id="{CA371357-1131-4DC5-8D01-65170826753E}"/>
              </a:ext>
            </a:extLst>
          </p:cNvPr>
          <p:cNvPicPr>
            <a:picLocks noChangeAspect="1"/>
          </p:cNvPicPr>
          <p:nvPr/>
        </p:nvPicPr>
        <p:blipFill rotWithShape="1">
          <a:blip r:embed="rId5"/>
          <a:srcRect t="3474" b="-1"/>
          <a:stretch/>
        </p:blipFill>
        <p:spPr>
          <a:xfrm>
            <a:off x="5648728" y="5418308"/>
            <a:ext cx="6103651" cy="860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406016"/>
            <a:ext cx="4519108" cy="2520525"/>
          </a:xfrm>
        </p:spPr>
        <p:txBody>
          <a:bodyPr>
            <a:normAutofit fontScale="85000" lnSpcReduction="20000"/>
          </a:bodyPr>
          <a:lstStyle/>
          <a:p>
            <a:r>
              <a:rPr lang="en-US" dirty="0"/>
              <a:t>For our dashboard we created two types of graphs. First, a pie chart displaying the success/failures of each launch site including the successes for ALL launch sites. This type of chart provided an easy way of examining which site(s) had the best success ratio. </a:t>
            </a:r>
          </a:p>
          <a:p>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4"/>
          </p:nvPr>
        </p:nvSpPr>
        <p:spPr/>
        <p:txBody>
          <a:bodyPr/>
          <a:lstStyle/>
          <a:p>
            <a:fld id="{5075537C-CA84-1446-933C-8E9D027F9201}" type="slidenum">
              <a:rPr lang="en-US" smtClean="0"/>
              <a:t>13</a:t>
            </a:fld>
            <a:endParaRPr lang="en-US" dirty="0"/>
          </a:p>
        </p:txBody>
      </p:sp>
      <p:pic>
        <p:nvPicPr>
          <p:cNvPr id="6" name="Picture 5">
            <a:extLst>
              <a:ext uri="{FF2B5EF4-FFF2-40B4-BE49-F238E27FC236}">
                <a16:creationId xmlns:a16="http://schemas.microsoft.com/office/drawing/2014/main" id="{A682EF8B-1B94-44D9-BB3A-21221D623302}"/>
              </a:ext>
            </a:extLst>
          </p:cNvPr>
          <p:cNvPicPr>
            <a:picLocks noChangeAspect="1"/>
          </p:cNvPicPr>
          <p:nvPr/>
        </p:nvPicPr>
        <p:blipFill>
          <a:blip r:embed="rId2"/>
          <a:stretch>
            <a:fillRect/>
          </a:stretch>
        </p:blipFill>
        <p:spPr>
          <a:xfrm>
            <a:off x="5723067" y="1371939"/>
            <a:ext cx="5630733" cy="255460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D350898-3D2F-41CF-8B25-0181B1CC880E}"/>
              </a:ext>
            </a:extLst>
          </p:cNvPr>
          <p:cNvPicPr>
            <a:picLocks noChangeAspect="1"/>
          </p:cNvPicPr>
          <p:nvPr/>
        </p:nvPicPr>
        <p:blipFill>
          <a:blip r:embed="rId3"/>
          <a:stretch>
            <a:fillRect/>
          </a:stretch>
        </p:blipFill>
        <p:spPr>
          <a:xfrm>
            <a:off x="2764715" y="4027340"/>
            <a:ext cx="8589085" cy="246132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F8384FB-4B29-4716-A1D5-36E453906CFA}"/>
              </a:ext>
            </a:extLst>
          </p:cNvPr>
          <p:cNvSpPr txBox="1"/>
          <p:nvPr/>
        </p:nvSpPr>
        <p:spPr>
          <a:xfrm>
            <a:off x="590774" y="6187380"/>
            <a:ext cx="2442882" cy="369332"/>
          </a:xfrm>
          <a:prstGeom prst="rect">
            <a:avLst/>
          </a:prstGeom>
          <a:noFill/>
        </p:spPr>
        <p:txBody>
          <a:bodyPr wrap="square" rtlCol="0">
            <a:spAutoFit/>
          </a:bodyPr>
          <a:lstStyle/>
          <a:p>
            <a:r>
              <a:rPr lang="en-CA" dirty="0">
                <a:solidFill>
                  <a:schemeClr val="tx1">
                    <a:lumMod val="50000"/>
                  </a:schemeClr>
                </a:solidFill>
                <a:hlinkClick r:id="rId4">
                  <a:extLst>
                    <a:ext uri="{A12FA001-AC4F-418D-AE19-62706E023703}">
                      <ahyp:hlinkClr xmlns:ahyp="http://schemas.microsoft.com/office/drawing/2018/hyperlinkcolor" val="tx"/>
                    </a:ext>
                  </a:extLst>
                </a:hlinkClick>
              </a:rPr>
              <a:t>Plotly Dashboard URL</a:t>
            </a:r>
            <a:endParaRPr lang="en-CA" dirty="0">
              <a:solidFill>
                <a:schemeClr val="tx1">
                  <a:lumMod val="50000"/>
                </a:schemeClr>
              </a:solidFill>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Build a Dashboard with Plotly Dash (continued..)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385971"/>
            <a:ext cx="3723042" cy="2354187"/>
          </a:xfrm>
        </p:spPr>
        <p:txBody>
          <a:bodyPr>
            <a:normAutofit/>
          </a:bodyPr>
          <a:lstStyle/>
          <a:p>
            <a:r>
              <a:rPr lang="en-US" sz="2000" dirty="0"/>
              <a:t>Next, we produced a scatter plot in which we looked at the relationship between payload mass and class. In this plot we can easily identify different success rates based on payload mass AND how this might be related to the Booster Version</a:t>
            </a:r>
          </a:p>
          <a:p>
            <a:endParaRPr lang="en-US" sz="20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4"/>
          </p:nvPr>
        </p:nvSpPr>
        <p:spPr/>
        <p:txBody>
          <a:bodyPr/>
          <a:lstStyle/>
          <a:p>
            <a:fld id="{5075537C-CA84-1446-933C-8E9D027F9201}" type="slidenum">
              <a:rPr lang="en-US" smtClean="0"/>
              <a:t>14</a:t>
            </a:fld>
            <a:endParaRPr lang="en-US" dirty="0"/>
          </a:p>
        </p:txBody>
      </p:sp>
      <p:pic>
        <p:nvPicPr>
          <p:cNvPr id="6" name="Picture 5">
            <a:extLst>
              <a:ext uri="{FF2B5EF4-FFF2-40B4-BE49-F238E27FC236}">
                <a16:creationId xmlns:a16="http://schemas.microsoft.com/office/drawing/2014/main" id="{E42D7D8D-2895-4016-9686-A08C2E8D3BC7}"/>
              </a:ext>
            </a:extLst>
          </p:cNvPr>
          <p:cNvPicPr>
            <a:picLocks noChangeAspect="1"/>
          </p:cNvPicPr>
          <p:nvPr/>
        </p:nvPicPr>
        <p:blipFill>
          <a:blip r:embed="rId2"/>
          <a:stretch>
            <a:fillRect/>
          </a:stretch>
        </p:blipFill>
        <p:spPr>
          <a:xfrm>
            <a:off x="4755104" y="1560918"/>
            <a:ext cx="6598696" cy="191055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0A24866-2F18-40A3-941D-3F91F7D64A49}"/>
              </a:ext>
            </a:extLst>
          </p:cNvPr>
          <p:cNvPicPr>
            <a:picLocks noChangeAspect="1"/>
          </p:cNvPicPr>
          <p:nvPr/>
        </p:nvPicPr>
        <p:blipFill>
          <a:blip r:embed="rId3"/>
          <a:stretch>
            <a:fillRect/>
          </a:stretch>
        </p:blipFill>
        <p:spPr>
          <a:xfrm>
            <a:off x="2072739" y="3740159"/>
            <a:ext cx="9281061" cy="271262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16625A9-83E1-43AE-A470-ADB4B24DF00D}"/>
              </a:ext>
            </a:extLst>
          </p:cNvPr>
          <p:cNvSpPr txBox="1"/>
          <p:nvPr/>
        </p:nvSpPr>
        <p:spPr>
          <a:xfrm>
            <a:off x="722953" y="5707915"/>
            <a:ext cx="1349786" cy="830997"/>
          </a:xfrm>
          <a:prstGeom prst="rect">
            <a:avLst/>
          </a:prstGeom>
          <a:noFill/>
        </p:spPr>
        <p:txBody>
          <a:bodyPr wrap="square" rtlCol="0">
            <a:spAutoFit/>
          </a:bodyPr>
          <a:lstStyle/>
          <a:p>
            <a:r>
              <a:rPr lang="en-CA" sz="1600" dirty="0">
                <a:solidFill>
                  <a:schemeClr val="tx1">
                    <a:lumMod val="50000"/>
                  </a:schemeClr>
                </a:solidFill>
                <a:hlinkClick r:id="rId4">
                  <a:extLst>
                    <a:ext uri="{A12FA001-AC4F-418D-AE19-62706E023703}">
                      <ahyp:hlinkClr xmlns:ahyp="http://schemas.microsoft.com/office/drawing/2018/hyperlinkcolor" val="tx"/>
                    </a:ext>
                  </a:extLst>
                </a:hlinkClick>
              </a:rPr>
              <a:t>Plotly Dashboard URL</a:t>
            </a:r>
            <a:endParaRPr lang="en-CA" sz="1600" dirty="0">
              <a:solidFill>
                <a:schemeClr val="tx1">
                  <a:lumMod val="50000"/>
                </a:schemeClr>
              </a:solidFill>
            </a:endParaRPr>
          </a:p>
        </p:txBody>
      </p:sp>
    </p:spTree>
    <p:extLst>
      <p:ext uri="{BB962C8B-B14F-4D97-AF65-F5344CB8AC3E}">
        <p14:creationId xmlns:p14="http://schemas.microsoft.com/office/powerpoint/2010/main" val="25847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406016"/>
            <a:ext cx="10515600" cy="4950333"/>
          </a:xfrm>
        </p:spPr>
        <p:txBody>
          <a:bodyPr>
            <a:normAutofit fontScale="92500" lnSpcReduction="20000"/>
          </a:bodyPr>
          <a:lstStyle/>
          <a:p>
            <a:pPr algn="just"/>
            <a:r>
              <a:rPr lang="en-US" sz="2400" dirty="0"/>
              <a:t>The cleaned data was fitted onto four classification models:</a:t>
            </a:r>
          </a:p>
          <a:p>
            <a:pPr marL="914400" lvl="1" indent="-457200" algn="just">
              <a:buFont typeface="+mj-lt"/>
              <a:buAutoNum type="arabicPeriod"/>
            </a:pPr>
            <a:r>
              <a:rPr lang="en-US" sz="1900" b="1" dirty="0"/>
              <a:t>Logistic Regression: </a:t>
            </a:r>
            <a:r>
              <a:rPr lang="en-US" sz="1900" dirty="0"/>
              <a:t>Logistic regression is analogous to linear regression but tries to predict a categorical or discrete target field instead of a numeric one. The goal of logistic regression is to build a model to predict the class of each launch and the probability of each sample belonging to a class.</a:t>
            </a:r>
          </a:p>
          <a:p>
            <a:pPr marL="914400" lvl="1" indent="-457200" algn="just">
              <a:buFont typeface="+mj-lt"/>
              <a:buAutoNum type="arabicPeriod"/>
            </a:pPr>
            <a:r>
              <a:rPr lang="en-US" sz="1900" b="1" dirty="0"/>
              <a:t>Support Vector Machine (SVM): </a:t>
            </a:r>
            <a:r>
              <a:rPr lang="en-US" sz="1900" dirty="0"/>
              <a:t>SVM is a supervised algorithm that can classify cases by finding a separator the SVM algorithm outputs an optimal hyperplane that categorizes new examples. SVM has several advantages such as good accuracy in high dimensional spaces.  </a:t>
            </a:r>
          </a:p>
          <a:p>
            <a:pPr marL="914400" lvl="1" indent="-457200" algn="just">
              <a:buFont typeface="+mj-lt"/>
              <a:buAutoNum type="arabicPeriod"/>
            </a:pPr>
            <a:r>
              <a:rPr lang="en-US" sz="1900" b="1" dirty="0"/>
              <a:t>Decision Tree Classifier: </a:t>
            </a:r>
            <a:r>
              <a:rPr lang="en-US" sz="1900" dirty="0"/>
              <a:t>Decision trees create a tree-like model by testing an attribute and branching the cases based on the result of the test. The underlying principle in creating decision tree’s is determining the </a:t>
            </a:r>
            <a:r>
              <a:rPr lang="en-US" sz="1900" b="1" dirty="0"/>
              <a:t>i</a:t>
            </a:r>
            <a:r>
              <a:rPr lang="en-US" sz="1900" b="1" dirty="0">
                <a:effectLst/>
              </a:rPr>
              <a:t>nformation gain</a:t>
            </a:r>
            <a:r>
              <a:rPr lang="en-US" sz="1900" dirty="0">
                <a:effectLst/>
              </a:rPr>
              <a:t>—</a:t>
            </a:r>
            <a:r>
              <a:rPr lang="en-US" sz="1900" dirty="0"/>
              <a:t>the information that can increase the level of certainty after splitting. In other words, when creating decision trees, we are looking for trees that have the lowest entropy (randomness) in their nodes.</a:t>
            </a:r>
          </a:p>
          <a:p>
            <a:pPr marL="914400" lvl="1" indent="-457200" algn="just">
              <a:buFont typeface="+mj-lt"/>
              <a:buAutoNum type="arabicPeriod"/>
            </a:pPr>
            <a:r>
              <a:rPr lang="en-US" sz="1900" b="1" dirty="0"/>
              <a:t>K-Nearest Neighbors (KNN): </a:t>
            </a:r>
            <a:r>
              <a:rPr lang="en-US" sz="1900" dirty="0"/>
              <a:t>KNN is an algorithm that classifies cases data points based on their similarity to other cases. data points that are near each other are said to be neighbors. In this model, K is defined as the number of neighbors the model must consider when classifying data points.</a:t>
            </a:r>
          </a:p>
          <a:p>
            <a:pPr algn="just"/>
            <a:r>
              <a:rPr lang="en-US" sz="2400" dirty="0"/>
              <a:t>To find the best hyper-parameters for each model we used GridSearchCV. GridSearchCV is a library function that is a member of sklearn's model_selection package. It helps to loop through predefined hyperparameters and fit your estimator (model) on your training set. Thus, we can easily select the optimal parameters for your model</a:t>
            </a:r>
          </a:p>
          <a:p>
            <a:pPr algn="just"/>
            <a:r>
              <a:rPr lang="en-US" sz="2400" dirty="0"/>
              <a:t>Finally, we calculated the accuracy score for each model to determine which model performed best.</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4"/>
          </p:nvPr>
        </p:nvSpPr>
        <p:spPr/>
        <p:txBody>
          <a:bodyPr/>
          <a:lstStyle/>
          <a:p>
            <a:fld id="{5075537C-CA84-1446-933C-8E9D027F9201}" type="slidenum">
              <a:rPr lang="en-US" smtClean="0"/>
              <a:t>15</a:t>
            </a:fld>
            <a:endParaRPr lang="en-US" dirty="0"/>
          </a:p>
        </p:txBody>
      </p:sp>
      <p:sp>
        <p:nvSpPr>
          <p:cNvPr id="6" name="TextBox 5">
            <a:hlinkClick r:id="rId2"/>
            <a:extLst>
              <a:ext uri="{FF2B5EF4-FFF2-40B4-BE49-F238E27FC236}">
                <a16:creationId xmlns:a16="http://schemas.microsoft.com/office/drawing/2014/main" id="{B87EF104-69FE-4BF3-8B47-77C7E210F39B}"/>
              </a:ext>
            </a:extLst>
          </p:cNvPr>
          <p:cNvSpPr txBox="1"/>
          <p:nvPr/>
        </p:nvSpPr>
        <p:spPr>
          <a:xfrm>
            <a:off x="838200" y="6465345"/>
            <a:ext cx="4390016" cy="338554"/>
          </a:xfrm>
          <a:prstGeom prst="rect">
            <a:avLst/>
          </a:prstGeom>
          <a:noFill/>
        </p:spPr>
        <p:txBody>
          <a:bodyPr wrap="square" rtlCol="0">
            <a:spAutoFit/>
          </a:bodyPr>
          <a:lstStyle/>
          <a:p>
            <a:r>
              <a:rPr lang="en-CA" sz="1600" dirty="0">
                <a:solidFill>
                  <a:schemeClr val="tx1">
                    <a:lumMod val="75000"/>
                  </a:schemeClr>
                </a:solidFill>
                <a:hlinkClick r:id="rId2">
                  <a:extLst>
                    <a:ext uri="{A12FA001-AC4F-418D-AE19-62706E023703}">
                      <ahyp:hlinkClr xmlns:ahyp="http://schemas.microsoft.com/office/drawing/2018/hyperlinkcolor" val="tx"/>
                    </a:ext>
                  </a:extLst>
                </a:hlinkClick>
              </a:rPr>
              <a:t>SpaceX Classification Analysis Notebook</a:t>
            </a:r>
            <a:endParaRPr lang="en-CA" sz="1600" dirty="0">
              <a:solidFill>
                <a:schemeClr val="tx1">
                  <a:lumMod val="75000"/>
                </a:schemeClr>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9788" y="96184"/>
            <a:ext cx="6873445" cy="839731"/>
          </a:xfrm>
        </p:spPr>
        <p:txBody>
          <a:bodyPr anchor="ctr">
            <a:normAutofit/>
          </a:bodyPr>
          <a:lstStyle/>
          <a:p>
            <a:r>
              <a:rPr lang="en-US" dirty="0"/>
              <a:t>Predictive analysis (continued..)</a:t>
            </a:r>
          </a:p>
        </p:txBody>
      </p:sp>
      <p:pic>
        <p:nvPicPr>
          <p:cNvPr id="8" name="Picture 7">
            <a:extLst>
              <a:ext uri="{FF2B5EF4-FFF2-40B4-BE49-F238E27FC236}">
                <a16:creationId xmlns:a16="http://schemas.microsoft.com/office/drawing/2014/main" id="{E66CAC92-9D62-4789-92C9-8E58885FD9AF}"/>
              </a:ext>
            </a:extLst>
          </p:cNvPr>
          <p:cNvPicPr>
            <a:picLocks noChangeAspect="1"/>
          </p:cNvPicPr>
          <p:nvPr/>
        </p:nvPicPr>
        <p:blipFill>
          <a:blip r:embed="rId2"/>
          <a:stretch>
            <a:fillRect/>
          </a:stretch>
        </p:blipFill>
        <p:spPr>
          <a:xfrm>
            <a:off x="6096000" y="941313"/>
            <a:ext cx="5405599" cy="1310858"/>
          </a:xfrm>
          <a:prstGeom prst="rect">
            <a:avLst/>
          </a:prstGeom>
          <a:ln>
            <a:noFill/>
          </a:ln>
          <a:effectLst>
            <a:outerShdw blurRad="292100" dist="139700" dir="2700000" algn="tl" rotWithShape="0">
              <a:srgbClr val="333333">
                <a:alpha val="65000"/>
              </a:srgbClr>
            </a:outerShdw>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sz="quarter" idx="4"/>
          </p:nvPr>
        </p:nvSpPr>
        <p:spPr>
          <a:xfrm>
            <a:off x="814387" y="935914"/>
            <a:ext cx="5183188" cy="5420435"/>
          </a:xfrm>
        </p:spPr>
        <p:txBody>
          <a:bodyPr>
            <a:normAutofit/>
          </a:bodyPr>
          <a:lstStyle/>
          <a:p>
            <a:pPr marL="342900" indent="-342900">
              <a:buFont typeface="+mj-lt"/>
              <a:buAutoNum type="arabicPeriod"/>
            </a:pPr>
            <a:r>
              <a:rPr lang="en-US" dirty="0"/>
              <a:t>Split DataFrame, then scale data and perform a train-test-split</a:t>
            </a:r>
          </a:p>
          <a:p>
            <a:pPr marL="342900" indent="-342900">
              <a:buFont typeface="+mj-lt"/>
              <a:buAutoNum type="arabicPeriod"/>
            </a:pPr>
            <a:r>
              <a:rPr lang="en-US" dirty="0"/>
              <a:t>Create a logistic regression object then create a GridSearchCV object. Fit the object to find the best parameters from the dictionary parameters</a:t>
            </a:r>
          </a:p>
          <a:p>
            <a:pPr marL="342900" indent="-342900">
              <a:buFont typeface="+mj-lt"/>
              <a:buAutoNum type="arabicPeriod"/>
            </a:pPr>
            <a:r>
              <a:rPr lang="en-US" dirty="0"/>
              <a:t>Create SVM object then create a GridSearchCV object svm_cv with cv - 10. Fit the object to find the best parameters from the dictionary parameters.</a:t>
            </a:r>
          </a:p>
          <a:p>
            <a:pPr>
              <a:buFont typeface="+mj-lt"/>
              <a:buAutoNum type="arabicPeriod"/>
            </a:pPr>
            <a:endParaRPr lang="en-US" sz="1100"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1"/>
          </p:nvPr>
        </p:nvSpPr>
        <p:spPr>
          <a:xfrm>
            <a:off x="8610600" y="6356350"/>
            <a:ext cx="2743200" cy="365125"/>
          </a:xfrm>
        </p:spPr>
        <p:txBody>
          <a:bodyPr anchor="ctr">
            <a:normAutofit/>
          </a:bodyPr>
          <a:lstStyle/>
          <a:p>
            <a:pPr>
              <a:spcAft>
                <a:spcPts val="600"/>
              </a:spcAft>
            </a:pPr>
            <a:fld id="{5075537C-CA84-1446-933C-8E9D027F9201}" type="slidenum">
              <a:rPr lang="en-US" smtClean="0"/>
              <a:pPr>
                <a:spcAft>
                  <a:spcPts val="600"/>
                </a:spcAft>
              </a:pPr>
              <a:t>16</a:t>
            </a:fld>
            <a:endParaRPr lang="en-US" dirty="0"/>
          </a:p>
        </p:txBody>
      </p:sp>
      <p:pic>
        <p:nvPicPr>
          <p:cNvPr id="10" name="Picture 9">
            <a:extLst>
              <a:ext uri="{FF2B5EF4-FFF2-40B4-BE49-F238E27FC236}">
                <a16:creationId xmlns:a16="http://schemas.microsoft.com/office/drawing/2014/main" id="{BE612657-C822-4370-B920-534C2DDC1A6A}"/>
              </a:ext>
            </a:extLst>
          </p:cNvPr>
          <p:cNvPicPr>
            <a:picLocks noChangeAspect="1"/>
          </p:cNvPicPr>
          <p:nvPr/>
        </p:nvPicPr>
        <p:blipFill>
          <a:blip r:embed="rId3"/>
          <a:stretch>
            <a:fillRect/>
          </a:stretch>
        </p:blipFill>
        <p:spPr>
          <a:xfrm>
            <a:off x="6096000" y="2655274"/>
            <a:ext cx="5198484" cy="131085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0770297-E872-4FA6-BF1A-AE74DA7BEB54}"/>
              </a:ext>
            </a:extLst>
          </p:cNvPr>
          <p:cNvPicPr>
            <a:picLocks noChangeAspect="1"/>
          </p:cNvPicPr>
          <p:nvPr/>
        </p:nvPicPr>
        <p:blipFill>
          <a:blip r:embed="rId4"/>
          <a:stretch>
            <a:fillRect/>
          </a:stretch>
        </p:blipFill>
        <p:spPr>
          <a:xfrm>
            <a:off x="6096000" y="4369235"/>
            <a:ext cx="5806828" cy="1660420"/>
          </a:xfrm>
          <a:prstGeom prst="rect">
            <a:avLst/>
          </a:prstGeom>
          <a:ln>
            <a:noFill/>
          </a:ln>
          <a:effectLst>
            <a:outerShdw blurRad="292100" dist="139700" dir="2700000" algn="tl" rotWithShape="0">
              <a:srgbClr val="333333">
                <a:alpha val="65000"/>
              </a:srgbClr>
            </a:outerShdw>
          </a:effectLst>
        </p:spPr>
      </p:pic>
      <p:sp>
        <p:nvSpPr>
          <p:cNvPr id="19" name="Arrow: Right 18">
            <a:extLst>
              <a:ext uri="{FF2B5EF4-FFF2-40B4-BE49-F238E27FC236}">
                <a16:creationId xmlns:a16="http://schemas.microsoft.com/office/drawing/2014/main" id="{EEDDDF38-ACB4-41E2-9871-801D98EE5C9B}"/>
              </a:ext>
            </a:extLst>
          </p:cNvPr>
          <p:cNvSpPr/>
          <p:nvPr/>
        </p:nvSpPr>
        <p:spPr>
          <a:xfrm>
            <a:off x="5568515" y="3061580"/>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Arrow: Right 19">
            <a:extLst>
              <a:ext uri="{FF2B5EF4-FFF2-40B4-BE49-F238E27FC236}">
                <a16:creationId xmlns:a16="http://schemas.microsoft.com/office/drawing/2014/main" id="{B4471AF7-7F61-453D-B502-7D011A351348}"/>
              </a:ext>
            </a:extLst>
          </p:cNvPr>
          <p:cNvSpPr/>
          <p:nvPr/>
        </p:nvSpPr>
        <p:spPr>
          <a:xfrm>
            <a:off x="5564983" y="5186967"/>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Arrow: Right 20">
            <a:extLst>
              <a:ext uri="{FF2B5EF4-FFF2-40B4-BE49-F238E27FC236}">
                <a16:creationId xmlns:a16="http://schemas.microsoft.com/office/drawing/2014/main" id="{11FA4D8C-F7FA-457C-A6AC-C1FDCD67E567}"/>
              </a:ext>
            </a:extLst>
          </p:cNvPr>
          <p:cNvSpPr/>
          <p:nvPr/>
        </p:nvSpPr>
        <p:spPr>
          <a:xfrm>
            <a:off x="5618956" y="1421910"/>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TextBox 21">
            <a:hlinkClick r:id="rId5"/>
            <a:extLst>
              <a:ext uri="{FF2B5EF4-FFF2-40B4-BE49-F238E27FC236}">
                <a16:creationId xmlns:a16="http://schemas.microsoft.com/office/drawing/2014/main" id="{C78E8141-F5A8-4AF5-9D0C-44C002076A90}"/>
              </a:ext>
            </a:extLst>
          </p:cNvPr>
          <p:cNvSpPr txBox="1"/>
          <p:nvPr/>
        </p:nvSpPr>
        <p:spPr>
          <a:xfrm>
            <a:off x="838200" y="6352143"/>
            <a:ext cx="4119487" cy="369332"/>
          </a:xfrm>
          <a:prstGeom prst="rect">
            <a:avLst/>
          </a:prstGeom>
          <a:noFill/>
        </p:spPr>
        <p:txBody>
          <a:bodyPr wrap="square" rtlCol="0">
            <a:spAutoFit/>
          </a:bodyPr>
          <a:lstStyle/>
          <a:p>
            <a:r>
              <a:rPr lang="en-CA" dirty="0">
                <a:solidFill>
                  <a:schemeClr val="tx1">
                    <a:lumMod val="75000"/>
                  </a:schemeClr>
                </a:solidFill>
                <a:hlinkClick r:id="rId5">
                  <a:extLst>
                    <a:ext uri="{A12FA001-AC4F-418D-AE19-62706E023703}">
                      <ahyp:hlinkClr xmlns:ahyp="http://schemas.microsoft.com/office/drawing/2018/hyperlinkcolor" val="tx"/>
                    </a:ext>
                  </a:extLst>
                </a:hlinkClick>
              </a:rPr>
              <a:t>SpaceX Classification Analysis Notebook</a:t>
            </a:r>
            <a:endParaRPr lang="en-CA" dirty="0">
              <a:solidFill>
                <a:schemeClr val="tx1">
                  <a:lumMod val="75000"/>
                </a:schemeClr>
              </a:solidFill>
            </a:endParaRPr>
          </a:p>
        </p:txBody>
      </p:sp>
    </p:spTree>
    <p:extLst>
      <p:ext uri="{BB962C8B-B14F-4D97-AF65-F5344CB8AC3E}">
        <p14:creationId xmlns:p14="http://schemas.microsoft.com/office/powerpoint/2010/main" val="3113324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9788" y="96184"/>
            <a:ext cx="6873445" cy="839731"/>
          </a:xfrm>
        </p:spPr>
        <p:txBody>
          <a:bodyPr anchor="ctr">
            <a:normAutofit/>
          </a:bodyPr>
          <a:lstStyle/>
          <a:p>
            <a:r>
              <a:rPr lang="en-US" dirty="0"/>
              <a:t>Predictive analysis (continued..)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quarter" idx="4"/>
          </p:nvPr>
        </p:nvSpPr>
        <p:spPr>
          <a:xfrm>
            <a:off x="550226" y="935914"/>
            <a:ext cx="5281613" cy="5420435"/>
          </a:xfrm>
        </p:spPr>
        <p:txBody>
          <a:bodyPr>
            <a:normAutofit/>
          </a:bodyPr>
          <a:lstStyle/>
          <a:p>
            <a:pPr marL="514350" indent="-514350">
              <a:buFont typeface="+mj-lt"/>
              <a:buAutoNum type="arabicPeriod" startAt="4"/>
            </a:pPr>
            <a:r>
              <a:rPr lang="en-US" dirty="0"/>
              <a:t>Create a decision tree classifier object then create a GridSearchCV object tree_cv with cv = 10. Fit the object to find the best parameters from the dictionary parameters</a:t>
            </a:r>
          </a:p>
          <a:p>
            <a:pPr marL="514350" indent="-514350">
              <a:buFont typeface="+mj-lt"/>
              <a:buAutoNum type="arabicPeriod" startAt="4"/>
            </a:pPr>
            <a:r>
              <a:rPr lang="en-US" dirty="0"/>
              <a:t>Create KNN object then create a GridSearchCV object knn_cv with cv = 10. Fit the object to find the best parameters from the dictionary parameters</a:t>
            </a:r>
          </a:p>
          <a:p>
            <a:pPr marL="514350" indent="-514350">
              <a:buFont typeface="+mj-lt"/>
              <a:buAutoNum type="arabicPeriod" startAt="4"/>
            </a:pPr>
            <a:r>
              <a:rPr lang="en-US" dirty="0"/>
              <a:t>Find best performing model</a:t>
            </a:r>
          </a:p>
          <a:p>
            <a:endParaRPr lang="en-US" sz="1100"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1"/>
          </p:nvPr>
        </p:nvSpPr>
        <p:spPr>
          <a:xfrm>
            <a:off x="8610600" y="6356350"/>
            <a:ext cx="2743200" cy="365125"/>
          </a:xfrm>
        </p:spPr>
        <p:txBody>
          <a:bodyPr anchor="ctr">
            <a:normAutofit/>
          </a:bodyPr>
          <a:lstStyle/>
          <a:p>
            <a:pPr>
              <a:spcAft>
                <a:spcPts val="600"/>
              </a:spcAft>
            </a:pPr>
            <a:fld id="{5075537C-CA84-1446-933C-8E9D027F9201}" type="slidenum">
              <a:rPr lang="en-US" smtClean="0"/>
              <a:pPr>
                <a:spcAft>
                  <a:spcPts val="600"/>
                </a:spcAft>
              </a:pPr>
              <a:t>17</a:t>
            </a:fld>
            <a:endParaRPr lang="en-US" dirty="0"/>
          </a:p>
        </p:txBody>
      </p:sp>
      <p:pic>
        <p:nvPicPr>
          <p:cNvPr id="16" name="Picture 15">
            <a:extLst>
              <a:ext uri="{FF2B5EF4-FFF2-40B4-BE49-F238E27FC236}">
                <a16:creationId xmlns:a16="http://schemas.microsoft.com/office/drawing/2014/main" id="{1EE9CA08-5105-4E92-841D-1EFD8680419C}"/>
              </a:ext>
            </a:extLst>
          </p:cNvPr>
          <p:cNvPicPr>
            <a:picLocks noChangeAspect="1"/>
          </p:cNvPicPr>
          <p:nvPr/>
        </p:nvPicPr>
        <p:blipFill>
          <a:blip r:embed="rId2"/>
          <a:stretch>
            <a:fillRect/>
          </a:stretch>
        </p:blipFill>
        <p:spPr>
          <a:xfrm>
            <a:off x="6169024" y="892512"/>
            <a:ext cx="5183188" cy="219041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5C7A5E6B-B0C1-4D4D-A0D1-1511B729FF71}"/>
              </a:ext>
            </a:extLst>
          </p:cNvPr>
          <p:cNvPicPr>
            <a:picLocks noChangeAspect="1"/>
          </p:cNvPicPr>
          <p:nvPr/>
        </p:nvPicPr>
        <p:blipFill>
          <a:blip r:embed="rId3"/>
          <a:stretch>
            <a:fillRect/>
          </a:stretch>
        </p:blipFill>
        <p:spPr>
          <a:xfrm>
            <a:off x="6169024" y="3241178"/>
            <a:ext cx="5446950" cy="164578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82DDBFD-CC33-4C4B-BC98-C24EC3FA1F2B}"/>
              </a:ext>
            </a:extLst>
          </p:cNvPr>
          <p:cNvPicPr>
            <a:picLocks noChangeAspect="1"/>
          </p:cNvPicPr>
          <p:nvPr/>
        </p:nvPicPr>
        <p:blipFill>
          <a:blip r:embed="rId4"/>
          <a:stretch>
            <a:fillRect/>
          </a:stretch>
        </p:blipFill>
        <p:spPr>
          <a:xfrm>
            <a:off x="6169024" y="5045207"/>
            <a:ext cx="4797346" cy="1604307"/>
          </a:xfrm>
          <a:prstGeom prst="rect">
            <a:avLst/>
          </a:prstGeom>
          <a:ln>
            <a:noFill/>
          </a:ln>
          <a:effectLst>
            <a:outerShdw blurRad="292100" dist="139700" dir="2700000" algn="tl" rotWithShape="0">
              <a:srgbClr val="333333">
                <a:alpha val="65000"/>
              </a:srgbClr>
            </a:outerShdw>
          </a:effectLst>
        </p:spPr>
      </p:pic>
      <p:sp>
        <p:nvSpPr>
          <p:cNvPr id="13" name="Arrow: Right 12">
            <a:extLst>
              <a:ext uri="{FF2B5EF4-FFF2-40B4-BE49-F238E27FC236}">
                <a16:creationId xmlns:a16="http://schemas.microsoft.com/office/drawing/2014/main" id="{C4278071-294B-4E9E-A298-FA1CE6B6829C}"/>
              </a:ext>
            </a:extLst>
          </p:cNvPr>
          <p:cNvSpPr/>
          <p:nvPr/>
        </p:nvSpPr>
        <p:spPr>
          <a:xfrm>
            <a:off x="5768893" y="4058324"/>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Arrow: Right 13">
            <a:extLst>
              <a:ext uri="{FF2B5EF4-FFF2-40B4-BE49-F238E27FC236}">
                <a16:creationId xmlns:a16="http://schemas.microsoft.com/office/drawing/2014/main" id="{2F6A005A-CE8C-4697-9792-144E6EE213E1}"/>
              </a:ext>
            </a:extLst>
          </p:cNvPr>
          <p:cNvSpPr/>
          <p:nvPr/>
        </p:nvSpPr>
        <p:spPr>
          <a:xfrm>
            <a:off x="5768893" y="5574882"/>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Arrow: Right 14">
            <a:extLst>
              <a:ext uri="{FF2B5EF4-FFF2-40B4-BE49-F238E27FC236}">
                <a16:creationId xmlns:a16="http://schemas.microsoft.com/office/drawing/2014/main" id="{87F07F8C-3C08-4DCD-AD4A-9D8009D5C2BE}"/>
              </a:ext>
            </a:extLst>
          </p:cNvPr>
          <p:cNvSpPr/>
          <p:nvPr/>
        </p:nvSpPr>
        <p:spPr>
          <a:xfrm>
            <a:off x="5751037" y="1760299"/>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xtBox 6">
            <a:hlinkClick r:id="rId5"/>
            <a:extLst>
              <a:ext uri="{FF2B5EF4-FFF2-40B4-BE49-F238E27FC236}">
                <a16:creationId xmlns:a16="http://schemas.microsoft.com/office/drawing/2014/main" id="{07EFEA9E-AFCD-4962-A4A7-0C69CFD84541}"/>
              </a:ext>
            </a:extLst>
          </p:cNvPr>
          <p:cNvSpPr txBox="1"/>
          <p:nvPr/>
        </p:nvSpPr>
        <p:spPr>
          <a:xfrm>
            <a:off x="550226" y="6280182"/>
            <a:ext cx="4119487" cy="369332"/>
          </a:xfrm>
          <a:prstGeom prst="rect">
            <a:avLst/>
          </a:prstGeom>
          <a:noFill/>
        </p:spPr>
        <p:txBody>
          <a:bodyPr wrap="square" rtlCol="0">
            <a:spAutoFit/>
          </a:bodyPr>
          <a:lstStyle/>
          <a:p>
            <a:r>
              <a:rPr lang="en-CA" dirty="0">
                <a:solidFill>
                  <a:schemeClr val="tx1">
                    <a:lumMod val="75000"/>
                  </a:schemeClr>
                </a:solidFill>
                <a:hlinkClick r:id="rId5">
                  <a:extLst>
                    <a:ext uri="{A12FA001-AC4F-418D-AE19-62706E023703}">
                      <ahyp:hlinkClr xmlns:ahyp="http://schemas.microsoft.com/office/drawing/2018/hyperlinkcolor" val="tx"/>
                    </a:ext>
                  </a:extLst>
                </a:hlinkClick>
              </a:rPr>
              <a:t>SpaceX Classification Analysis Notebook</a:t>
            </a:r>
            <a:endParaRPr lang="en-CA" dirty="0">
              <a:solidFill>
                <a:schemeClr val="tx1">
                  <a:lumMod val="75000"/>
                </a:schemeClr>
              </a:solidFill>
            </a:endParaRPr>
          </a:p>
        </p:txBody>
      </p:sp>
    </p:spTree>
    <p:extLst>
      <p:ext uri="{BB962C8B-B14F-4D97-AF65-F5344CB8AC3E}">
        <p14:creationId xmlns:p14="http://schemas.microsoft.com/office/powerpoint/2010/main" val="2764296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6" name="Picture 5" descr="Calendar&#10;&#10;Description automatically generated with low confidence">
            <a:extLst>
              <a:ext uri="{FF2B5EF4-FFF2-40B4-BE49-F238E27FC236}">
                <a16:creationId xmlns:a16="http://schemas.microsoft.com/office/drawing/2014/main" id="{4462B912-1618-4B64-BB24-017D93D374A5}"/>
              </a:ext>
            </a:extLst>
          </p:cNvPr>
          <p:cNvPicPr>
            <a:picLocks noChangeAspect="1"/>
          </p:cNvPicPr>
          <p:nvPr/>
        </p:nvPicPr>
        <p:blipFill rotWithShape="1">
          <a:blip r:embed="rId2"/>
          <a:srcRect t="5385" r="2483" b="11907"/>
          <a:stretch/>
        </p:blipFill>
        <p:spPr>
          <a:xfrm>
            <a:off x="113370" y="68262"/>
            <a:ext cx="11965259" cy="6721475"/>
          </a:xfrm>
          <a:prstGeom prst="rect">
            <a:avLst/>
          </a:prstGeom>
        </p:spPr>
      </p:pic>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Results</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266FE4F3-0232-0849-BFC2-DCEE70914CFB}"/>
              </a:ext>
            </a:extLst>
          </p:cNvPr>
          <p:cNvSpPr>
            <a:spLocks noGrp="1"/>
          </p:cNvSpPr>
          <p:nvPr>
            <p:ph type="sldNum" sz="quarter" idx="4"/>
          </p:nvPr>
        </p:nvSpPr>
        <p:spPr/>
        <p:txBody>
          <a:bodyPr/>
          <a:lstStyle/>
          <a:p>
            <a:fld id="{5075537C-CA84-1446-933C-8E9D027F9201}" type="slidenum">
              <a:rPr lang="en-US" smtClean="0"/>
              <a:t>18</a:t>
            </a:fld>
            <a:endParaRPr lang="en-US" dirty="0"/>
          </a:p>
        </p:txBody>
      </p:sp>
    </p:spTree>
    <p:extLst>
      <p:ext uri="{BB962C8B-B14F-4D97-AF65-F5344CB8AC3E}">
        <p14:creationId xmlns:p14="http://schemas.microsoft.com/office/powerpoint/2010/main" val="56418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مات بلوت ليب - ويكيبيديا">
            <a:extLst>
              <a:ext uri="{FF2B5EF4-FFF2-40B4-BE49-F238E27FC236}">
                <a16:creationId xmlns:a16="http://schemas.microsoft.com/office/drawing/2014/main" id="{6A970410-939A-4083-BAC1-3E24DF41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708" y="450504"/>
            <a:ext cx="5371204" cy="5371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Visualization</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266FE4F3-0232-0849-BFC2-DCEE70914CFB}"/>
              </a:ext>
            </a:extLst>
          </p:cNvPr>
          <p:cNvSpPr>
            <a:spLocks noGrp="1"/>
          </p:cNvSpPr>
          <p:nvPr>
            <p:ph type="sldNum" sz="quarter" idx="4"/>
          </p:nvPr>
        </p:nvSpPr>
        <p:spPr/>
        <p:txBody>
          <a:bodyPr/>
          <a:lstStyle/>
          <a:p>
            <a:fld id="{5075537C-CA84-1446-933C-8E9D027F9201}" type="slidenum">
              <a:rPr lang="en-US" smtClean="0"/>
              <a:t>19</a:t>
            </a:fld>
            <a:endParaRPr lang="en-US" dirty="0"/>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ressure suit&#10;&#10;Description automatically generated">
            <a:extLst>
              <a:ext uri="{FF2B5EF4-FFF2-40B4-BE49-F238E27FC236}">
                <a16:creationId xmlns:a16="http://schemas.microsoft.com/office/drawing/2014/main" id="{615BF094-09BE-4901-A935-92E3822441AC}"/>
              </a:ext>
            </a:extLst>
          </p:cNvPr>
          <p:cNvPicPr>
            <a:picLocks noChangeAspect="1"/>
          </p:cNvPicPr>
          <p:nvPr/>
        </p:nvPicPr>
        <p:blipFill rotWithShape="1">
          <a:blip r:embed="rId3">
            <a:alphaModFix/>
          </a:blip>
          <a:srcRect l="12804" t="5807" r="13185" b="4908"/>
          <a:stretch/>
        </p:blipFill>
        <p:spPr>
          <a:xfrm>
            <a:off x="838199" y="1441188"/>
            <a:ext cx="4876802" cy="4116332"/>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ormAutofit/>
          </a:bodyPr>
          <a:lstStyle/>
          <a:p>
            <a:r>
              <a:rPr lang="en-US" sz="4400" dirty="0"/>
              <a:t>Outline</a:t>
            </a:r>
          </a:p>
        </p:txBody>
      </p:sp>
      <p:sp>
        <p:nvSpPr>
          <p:cNvPr id="15" name="Content Placeholder 2">
            <a:extLst>
              <a:ext uri="{FF2B5EF4-FFF2-40B4-BE49-F238E27FC236}">
                <a16:creationId xmlns:a16="http://schemas.microsoft.com/office/drawing/2014/main" id="{1E754898-2E75-F643-867F-EE5BE8F1580A}"/>
              </a:ext>
            </a:extLst>
          </p:cNvPr>
          <p:cNvSpPr txBox="1">
            <a:spLocks/>
          </p:cNvSpPr>
          <p:nvPr/>
        </p:nvSpPr>
        <p:spPr>
          <a:xfrm>
            <a:off x="6477000" y="1441188"/>
            <a:ext cx="5181600" cy="5051687"/>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4000" dirty="0"/>
              <a:t>Executive Summary</a:t>
            </a:r>
          </a:p>
          <a:p>
            <a:r>
              <a:rPr lang="en-US" sz="4000" dirty="0"/>
              <a:t>Introduction</a:t>
            </a:r>
          </a:p>
          <a:p>
            <a:r>
              <a:rPr lang="en-US" sz="4000" dirty="0"/>
              <a:t>Methodology</a:t>
            </a:r>
          </a:p>
          <a:p>
            <a:r>
              <a:rPr lang="en-US" sz="4000" dirty="0"/>
              <a:t>Results</a:t>
            </a:r>
          </a:p>
          <a:p>
            <a:r>
              <a:rPr lang="en-US" sz="4000" dirty="0"/>
              <a:t>Conclusion</a:t>
            </a:r>
          </a:p>
          <a:p>
            <a:r>
              <a:rPr lang="en-US" sz="4000" dirty="0"/>
              <a:t>Appendix</a:t>
            </a:r>
          </a:p>
        </p:txBody>
      </p:sp>
      <p:sp>
        <p:nvSpPr>
          <p:cNvPr id="4" name="Slide Number Placeholder 3">
            <a:extLst>
              <a:ext uri="{FF2B5EF4-FFF2-40B4-BE49-F238E27FC236}">
                <a16:creationId xmlns:a16="http://schemas.microsoft.com/office/drawing/2014/main" id="{4AEA7475-929A-3C43-8710-21F8972039C8}"/>
              </a:ext>
            </a:extLst>
          </p:cNvPr>
          <p:cNvSpPr>
            <a:spLocks noGrp="1"/>
          </p:cNvSpPr>
          <p:nvPr>
            <p:ph type="sldNum" sz="quarter" idx="4"/>
          </p:nvPr>
        </p:nvSpPr>
        <p:spPr/>
        <p:txBody>
          <a:bodyPr/>
          <a:lstStyle/>
          <a:p>
            <a:fld id="{5075537C-CA84-1446-933C-8E9D027F9201}" type="slidenum">
              <a:rPr lang="en-US" smtClean="0"/>
              <a:t>2</a:t>
            </a:fld>
            <a:endParaRPr lang="en-US" dirty="0"/>
          </a:p>
        </p:txBody>
      </p:sp>
    </p:spTree>
    <p:extLst>
      <p:ext uri="{BB962C8B-B14F-4D97-AF65-F5344CB8AC3E}">
        <p14:creationId xmlns:p14="http://schemas.microsoft.com/office/powerpoint/2010/main" val="421953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a:bodyPr>
          <a:lstStyle/>
          <a:p>
            <a:r>
              <a:rPr lang="en-CA" sz="3600" b="1" dirty="0"/>
              <a:t>Flight Number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20</a:t>
            </a:fld>
            <a:endParaRPr lang="en-US" dirty="0"/>
          </a:p>
        </p:txBody>
      </p:sp>
      <p:pic>
        <p:nvPicPr>
          <p:cNvPr id="2052" name="Picture 4" descr="A screenshot of a computer&#10;&#10;Description automatically generated with medium confidence">
            <a:extLst>
              <a:ext uri="{FF2B5EF4-FFF2-40B4-BE49-F238E27FC236}">
                <a16:creationId xmlns:a16="http://schemas.microsoft.com/office/drawing/2014/main" id="{118091FF-46BA-4551-8627-8BE6B35B2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10" y="2296926"/>
            <a:ext cx="11232980" cy="226414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8FECEB87-3F97-42B1-B22D-4E81AA0B1330}"/>
              </a:ext>
            </a:extLst>
          </p:cNvPr>
          <p:cNvSpPr>
            <a:spLocks noGrp="1"/>
          </p:cNvSpPr>
          <p:nvPr>
            <p:ph type="body" sz="half" idx="2"/>
          </p:nvPr>
        </p:nvSpPr>
        <p:spPr>
          <a:xfrm>
            <a:off x="839788" y="4561074"/>
            <a:ext cx="10512424" cy="1839726"/>
          </a:xfrm>
        </p:spPr>
        <p:txBody>
          <a:bodyPr>
            <a:normAutofit fontScale="77500" lnSpcReduction="20000"/>
          </a:bodyPr>
          <a:lstStyle/>
          <a:p>
            <a:pPr algn="just"/>
            <a:r>
              <a:rPr lang="en-US" sz="2400" dirty="0"/>
              <a:t>This scatter point plots displays the relationship between flight number and launch site. Here, we see that the launch site is our dependent variable while the points on the graph are color-coded according to a launches class. Class 0 represents unsuccessful launches while Class 1 are successful launches.</a:t>
            </a:r>
          </a:p>
          <a:p>
            <a:r>
              <a:rPr lang="en-US" sz="2100" dirty="0"/>
              <a:t>The launch sites are as follows:</a:t>
            </a:r>
          </a:p>
          <a:p>
            <a:pPr marL="742950" lvl="1" indent="-285750">
              <a:buFont typeface="Arial" panose="020B0604020202020204" pitchFamily="34" charset="0"/>
              <a:buChar char="•"/>
            </a:pPr>
            <a:r>
              <a:rPr lang="en-US" sz="1800" dirty="0"/>
              <a:t>CCAFS SLC-40: Cape Canaveral Space Launch Complex 40</a:t>
            </a:r>
          </a:p>
          <a:p>
            <a:pPr marL="742950" lvl="1" indent="-285750">
              <a:buFont typeface="Arial" panose="020B0604020202020204" pitchFamily="34" charset="0"/>
              <a:buChar char="•"/>
            </a:pPr>
            <a:r>
              <a:rPr lang="en-US" sz="1800" dirty="0"/>
              <a:t>VAFB SLC-4E: Vandenberg AFB Space Launch Complex 4</a:t>
            </a:r>
          </a:p>
          <a:p>
            <a:pPr marL="742950" lvl="1" indent="-285750">
              <a:buFont typeface="Arial" panose="020B0604020202020204" pitchFamily="34" charset="0"/>
              <a:buChar char="•"/>
            </a:pPr>
            <a:r>
              <a:rPr lang="en-US" sz="1800" dirty="0"/>
              <a:t>KSC LC 39A: Kennedy Space Center Launch Complex 39A </a:t>
            </a:r>
          </a:p>
          <a:p>
            <a:pPr algn="just"/>
            <a:endParaRPr lang="en-US" sz="2400"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a:bodyPr>
          <a:lstStyle/>
          <a:p>
            <a:r>
              <a:rPr lang="en-CA" sz="3600" b="1" dirty="0"/>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39789" y="2057399"/>
            <a:ext cx="3753726" cy="4483249"/>
          </a:xfrm>
        </p:spPr>
        <p:txBody>
          <a:bodyPr>
            <a:normAutofit lnSpcReduction="10000"/>
          </a:bodyPr>
          <a:lstStyle/>
          <a:p>
            <a:pPr algn="just"/>
            <a:r>
              <a:rPr lang="en-US" dirty="0"/>
              <a:t>In this plot we can see the relationship between Payload Mass and Launch Site. Additionally, the points are the scatter plot are colored according to their class 0 are unsuccessful launches and class 1 are successful launches.</a:t>
            </a:r>
          </a:p>
          <a:p>
            <a:pPr algn="just"/>
            <a:r>
              <a:rPr lang="en-US" dirty="0"/>
              <a:t>The launch sites are as follows:</a:t>
            </a:r>
          </a:p>
          <a:p>
            <a:pPr marL="742950" lvl="1" indent="-285750" algn="just">
              <a:buFont typeface="Arial" panose="020B0604020202020204" pitchFamily="34" charset="0"/>
              <a:buChar char="•"/>
            </a:pPr>
            <a:r>
              <a:rPr lang="en-US" dirty="0"/>
              <a:t>CCAFS SLC-40 is Cape Canaveral Space Launch Complex 40</a:t>
            </a:r>
          </a:p>
          <a:p>
            <a:pPr marL="742950" lvl="1" indent="-285750" algn="just">
              <a:buFont typeface="Arial" panose="020B0604020202020204" pitchFamily="34" charset="0"/>
              <a:buChar char="•"/>
            </a:pPr>
            <a:r>
              <a:rPr lang="en-US" dirty="0"/>
              <a:t>VAFB SLC-4E is Vandenberg AFB Space Launch Complex 4</a:t>
            </a:r>
          </a:p>
          <a:p>
            <a:pPr marL="742950" lvl="1" indent="-285750" algn="just">
              <a:buFont typeface="Arial" panose="020B0604020202020204" pitchFamily="34" charset="0"/>
              <a:buChar char="•"/>
            </a:pPr>
            <a:r>
              <a:rPr lang="en-US" dirty="0"/>
              <a:t>KSC LC 39A is </a:t>
            </a:r>
          </a:p>
          <a:p>
            <a:pPr marL="742950" lvl="1" indent="-285750" algn="just">
              <a:buFont typeface="Arial" panose="020B0604020202020204" pitchFamily="34" charset="0"/>
              <a:buChar char="•"/>
            </a:pPr>
            <a:r>
              <a:rPr lang="en-US" dirty="0"/>
              <a:t>Kennedy Space Center Launch Complex 39A </a:t>
            </a:r>
          </a:p>
          <a:p>
            <a:pPr marL="285750" indent="-285750" algn="just">
              <a:buFont typeface="Arial" panose="020B0604020202020204" pitchFamily="34" charset="0"/>
              <a:buChar char="•"/>
            </a:pPr>
            <a:r>
              <a:rPr lang="en-US" dirty="0"/>
              <a:t>The payload is the load carried by an aircraft or spacecraft consisting of things (such as passengers or instruments) necessary to the purpose of the flight</a:t>
            </a:r>
          </a:p>
          <a:p>
            <a:pPr marL="285750" indent="-285750" algn="just">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21</a:t>
            </a:fld>
            <a:endParaRPr lang="en-US" dirty="0"/>
          </a:p>
        </p:txBody>
      </p:sp>
      <p:pic>
        <p:nvPicPr>
          <p:cNvPr id="3076" name="Picture 4">
            <a:extLst>
              <a:ext uri="{FF2B5EF4-FFF2-40B4-BE49-F238E27FC236}">
                <a16:creationId xmlns:a16="http://schemas.microsoft.com/office/drawing/2014/main" id="{8C02DE71-453A-48E7-8E8F-FC8D78CE9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5" y="1881243"/>
            <a:ext cx="7136967" cy="41645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839788" y="319088"/>
            <a:ext cx="3932237" cy="1143000"/>
          </a:xfrm>
        </p:spPr>
        <p:txBody>
          <a:bodyPr>
            <a:normAutofit/>
          </a:bodyPr>
          <a:lstStyle/>
          <a:p>
            <a:r>
              <a:rPr lang="en-CA" sz="3600" b="1" dirty="0"/>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39788" y="1462088"/>
            <a:ext cx="4933482" cy="5076824"/>
          </a:xfrm>
        </p:spPr>
        <p:txBody>
          <a:bodyPr>
            <a:normAutofit lnSpcReduction="10000"/>
          </a:bodyPr>
          <a:lstStyle/>
          <a:p>
            <a:pPr algn="just"/>
            <a:r>
              <a:rPr lang="en-US" sz="1200" dirty="0"/>
              <a:t>This bar chart looks at the rate of success for each orbit type.</a:t>
            </a:r>
          </a:p>
          <a:p>
            <a:pPr algn="just"/>
            <a:r>
              <a:rPr lang="en-US" sz="1200" dirty="0"/>
              <a:t>We can see 11 different orbit types:</a:t>
            </a:r>
          </a:p>
          <a:p>
            <a:pPr marL="800100" lvl="1" indent="-342900" algn="just">
              <a:buFont typeface="+mj-lt"/>
              <a:buAutoNum type="arabicPeriod"/>
            </a:pPr>
            <a:r>
              <a:rPr lang="en-US" sz="1100" dirty="0"/>
              <a:t>LEO: Low Earth orbit (LEO)is an Earth-centered orbit with an altitude of 2,000 km (1,200 mi) or less (approximately one-third of the radius of Earth.</a:t>
            </a:r>
          </a:p>
          <a:p>
            <a:pPr marL="800100" lvl="1" indent="-342900" algn="just">
              <a:buFont typeface="+mj-lt"/>
              <a:buAutoNum type="arabicPeriod"/>
            </a:pPr>
            <a:r>
              <a:rPr lang="en-US" sz="1100" dirty="0"/>
              <a:t>VLEO: Very Low Earth Orbits (VLEO) can be defined as the orbits with a mean altitude below 450 km</a:t>
            </a:r>
          </a:p>
          <a:p>
            <a:pPr marL="800100" lvl="1" indent="-342900" algn="just">
              <a:buFont typeface="+mj-lt"/>
              <a:buAutoNum type="arabicPeriod"/>
            </a:pPr>
            <a:r>
              <a:rPr lang="en-US" sz="1100" dirty="0"/>
              <a:t>GTO A geosynchronous orbit is a high Earth orbit that allows satellites to match Earth's rotation. Located at 22,236 miles (35,786 kilometers) above Earth's equator.</a:t>
            </a:r>
          </a:p>
          <a:p>
            <a:pPr marL="800100" lvl="1" indent="-342900" algn="just">
              <a:buFont typeface="+mj-lt"/>
              <a:buAutoNum type="arabicPeriod"/>
            </a:pPr>
            <a:r>
              <a:rPr lang="en-US" sz="1100" dirty="0"/>
              <a:t>SSO (or SO): It is a Sun-synchronous orbit also called a Heli synchronous orbit is a nearly polar orbit around a planet..</a:t>
            </a:r>
          </a:p>
          <a:p>
            <a:pPr marL="800100" lvl="1" indent="-342900" algn="just">
              <a:buFont typeface="+mj-lt"/>
              <a:buAutoNum type="arabicPeriod"/>
            </a:pPr>
            <a:r>
              <a:rPr lang="en-US" sz="1100" dirty="0"/>
              <a:t>ES-L1 :At the Lagrange points the gravitational forces of the two large bodies cancel out in such a way that a small object placed in orbit there is in equilibrium relative to the center of mass of the large bodies. L1 is one such point between the sun and the earth \[5] .</a:t>
            </a:r>
          </a:p>
          <a:p>
            <a:pPr marL="800100" lvl="1" indent="-342900" algn="just">
              <a:buFont typeface="+mj-lt"/>
              <a:buAutoNum type="arabicPeriod"/>
            </a:pPr>
            <a:r>
              <a:rPr lang="en-US" sz="1100" dirty="0"/>
              <a:t>HEO A highly elliptical orbit, is an elliptic orbit with high eccentricity, usually referring to one around Earth.</a:t>
            </a:r>
          </a:p>
          <a:p>
            <a:pPr marL="800100" lvl="1" indent="-342900" algn="just">
              <a:buFont typeface="+mj-lt"/>
              <a:buAutoNum type="arabicPeriod"/>
            </a:pPr>
            <a:r>
              <a:rPr lang="en-US" sz="1100" dirty="0"/>
              <a:t>ISS A modular space station (habitable artificial satellite) in low Earth orbit. </a:t>
            </a:r>
          </a:p>
          <a:p>
            <a:pPr marL="800100" lvl="1" indent="-342900" algn="just">
              <a:buFont typeface="+mj-lt"/>
              <a:buAutoNum type="arabicPeriod"/>
            </a:pPr>
            <a:r>
              <a:rPr lang="en-US" sz="1100" dirty="0"/>
              <a:t>MEO Geocentric orbits ranging in altitude from 2,000 km (1,200 mi) to just below geosynchronous orbit at 35,786 kilometers (22,236 mi). </a:t>
            </a:r>
          </a:p>
          <a:p>
            <a:pPr marL="800100" lvl="1" indent="-342900" algn="just">
              <a:buFont typeface="+mj-lt"/>
              <a:buAutoNum type="arabicPeriod"/>
            </a:pPr>
            <a:r>
              <a:rPr lang="en-US" sz="1100" dirty="0"/>
              <a:t>HEO Geocentric orbits above the altitude of geosynchronous orbit (35,786 km or 22,236 mi) \[9]</a:t>
            </a:r>
          </a:p>
          <a:p>
            <a:pPr marL="800100" lvl="1" indent="-342900" algn="just">
              <a:buFont typeface="+mj-lt"/>
              <a:buAutoNum type="arabicPeriod"/>
            </a:pPr>
            <a:r>
              <a:rPr lang="en-US" sz="1100" dirty="0"/>
              <a:t>GEO It is a circular geosynchronous orbit 35,786 kilometers (22,236 miles) above Earth's equator and following the direction of Earth's rotation.</a:t>
            </a:r>
          </a:p>
          <a:p>
            <a:pPr marL="800100" lvl="1" indent="-342900" algn="just">
              <a:buFont typeface="+mj-lt"/>
              <a:buAutoNum type="arabicPeriod"/>
            </a:pPr>
            <a:r>
              <a:rPr lang="en-US" sz="1100" dirty="0"/>
              <a:t>PO It is one type of satellites in which a satellite passes above or nearly above both poles of the body being orbited.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22</a:t>
            </a:fld>
            <a:endParaRPr lang="en-US" dirty="0"/>
          </a:p>
        </p:txBody>
      </p:sp>
      <p:pic>
        <p:nvPicPr>
          <p:cNvPr id="4098" name="Picture 2">
            <a:extLst>
              <a:ext uri="{FF2B5EF4-FFF2-40B4-BE49-F238E27FC236}">
                <a16:creationId xmlns:a16="http://schemas.microsoft.com/office/drawing/2014/main" id="{CA47CECA-2BD2-4617-B638-F12B262B3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270" y="1874837"/>
            <a:ext cx="5958985" cy="466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a:bodyPr>
          <a:lstStyle/>
          <a:p>
            <a:r>
              <a:rPr lang="en-CA" sz="3600" b="1" dirty="0"/>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39787" y="2164685"/>
            <a:ext cx="3932237" cy="3811588"/>
          </a:xfrm>
        </p:spPr>
        <p:txBody>
          <a:bodyPr>
            <a:normAutofit/>
          </a:bodyPr>
          <a:lstStyle/>
          <a:p>
            <a:pPr algn="just"/>
            <a:r>
              <a:rPr lang="en-CA" sz="2400" dirty="0"/>
              <a:t>Rather than looking at success rate for each orbit type in this graph we plot the points of the scatter plot according to their class. Similarly, flight number is plotted on the x-axis as the independent variable. This graph also shows an alternate way of looking at which orbit types are most successful.</a:t>
            </a:r>
            <a:endParaRPr lang="en-US" sz="24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23</a:t>
            </a:fld>
            <a:endParaRPr lang="en-US" dirty="0"/>
          </a:p>
        </p:txBody>
      </p:sp>
      <p:pic>
        <p:nvPicPr>
          <p:cNvPr id="4" name="Picture 3">
            <a:extLst>
              <a:ext uri="{FF2B5EF4-FFF2-40B4-BE49-F238E27FC236}">
                <a16:creationId xmlns:a16="http://schemas.microsoft.com/office/drawing/2014/main" id="{2444D699-044B-46F5-AB5C-E1E8CE8543D9}"/>
              </a:ext>
            </a:extLst>
          </p:cNvPr>
          <p:cNvPicPr>
            <a:picLocks noChangeAspect="1"/>
          </p:cNvPicPr>
          <p:nvPr/>
        </p:nvPicPr>
        <p:blipFill>
          <a:blip r:embed="rId2"/>
          <a:stretch>
            <a:fillRect/>
          </a:stretch>
        </p:blipFill>
        <p:spPr>
          <a:xfrm>
            <a:off x="4827930" y="1923040"/>
            <a:ext cx="6524282" cy="4294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a:bodyPr>
          <a:lstStyle/>
          <a:p>
            <a:r>
              <a:rPr lang="en-CA" sz="3600" b="1" dirty="0"/>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39788" y="2169001"/>
            <a:ext cx="3932237" cy="3811588"/>
          </a:xfrm>
        </p:spPr>
        <p:txBody>
          <a:bodyPr>
            <a:normAutofit fontScale="92500" lnSpcReduction="10000"/>
          </a:bodyPr>
          <a:lstStyle/>
          <a:p>
            <a:pPr marL="342900" indent="-342900" algn="just">
              <a:buFont typeface="Arial" panose="020B0604020202020204" pitchFamily="34" charset="0"/>
              <a:buChar char="•"/>
            </a:pPr>
            <a:r>
              <a:rPr lang="en-US" sz="2400" dirty="0"/>
              <a:t>Similarly, we can plot the Payload vs. Orbit scatter point charts to reveal the relationship between Payload and Orbit type. Since our points are labelled according to their class, we can also see which orbit types tend to have successful launches and at what payload mass.</a:t>
            </a:r>
          </a:p>
          <a:p>
            <a:pPr marL="342900" indent="-342900" algn="just">
              <a:buFont typeface="Arial" panose="020B0604020202020204" pitchFamily="34" charset="0"/>
              <a:buChar char="•"/>
            </a:pPr>
            <a:r>
              <a:rPr lang="en-US" sz="2400" dirty="0"/>
              <a:t>Payload mass is shown in kilograms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24</a:t>
            </a:fld>
            <a:endParaRPr lang="en-US" dirty="0"/>
          </a:p>
        </p:txBody>
      </p:sp>
      <p:pic>
        <p:nvPicPr>
          <p:cNvPr id="4" name="Picture 3">
            <a:extLst>
              <a:ext uri="{FF2B5EF4-FFF2-40B4-BE49-F238E27FC236}">
                <a16:creationId xmlns:a16="http://schemas.microsoft.com/office/drawing/2014/main" id="{6E4D24EA-97EC-4818-91CE-1C67D0C43A2E}"/>
              </a:ext>
            </a:extLst>
          </p:cNvPr>
          <p:cNvPicPr>
            <a:picLocks noChangeAspect="1"/>
          </p:cNvPicPr>
          <p:nvPr/>
        </p:nvPicPr>
        <p:blipFill>
          <a:blip r:embed="rId2"/>
          <a:stretch>
            <a:fillRect/>
          </a:stretch>
        </p:blipFill>
        <p:spPr>
          <a:xfrm>
            <a:off x="4943010" y="2057400"/>
            <a:ext cx="6661732" cy="4298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a:bodyPr>
          <a:lstStyle/>
          <a:p>
            <a:r>
              <a:rPr lang="en-CA" sz="3600" b="1" dirty="0"/>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39787" y="2057400"/>
            <a:ext cx="4372293" cy="4536440"/>
          </a:xfrm>
        </p:spPr>
        <p:txBody>
          <a:bodyPr>
            <a:normAutofit/>
          </a:bodyPr>
          <a:lstStyle/>
          <a:p>
            <a:pPr algn="just"/>
            <a:r>
              <a:rPr lang="en-CA" sz="2400" dirty="0"/>
              <a:t>We can also display launch success across several years. Rather than drilling down on individual launch sites this graph displays the average success rate of launches across all sites per year. In addition, this line chart also contains shaded areas that repersent confidence intervals</a:t>
            </a:r>
            <a:r>
              <a:rPr lang="en-US" sz="2400" dirty="0">
                <a:effectLst/>
              </a:rPr>
              <a:t>—simply put, a </a:t>
            </a:r>
            <a:r>
              <a:rPr lang="en-US" sz="2400" dirty="0"/>
              <a:t>confidence interval is the mean of your estimate plus and minus the variation in that estimate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25</a:t>
            </a:fld>
            <a:endParaRPr lang="en-US" dirty="0"/>
          </a:p>
        </p:txBody>
      </p:sp>
      <p:pic>
        <p:nvPicPr>
          <p:cNvPr id="4" name="Picture 3">
            <a:extLst>
              <a:ext uri="{FF2B5EF4-FFF2-40B4-BE49-F238E27FC236}">
                <a16:creationId xmlns:a16="http://schemas.microsoft.com/office/drawing/2014/main" id="{FB755E96-6F73-4785-903B-5C292B356B15}"/>
              </a:ext>
            </a:extLst>
          </p:cNvPr>
          <p:cNvPicPr>
            <a:picLocks noChangeAspect="1"/>
          </p:cNvPicPr>
          <p:nvPr/>
        </p:nvPicPr>
        <p:blipFill>
          <a:blip r:embed="rId2"/>
          <a:stretch>
            <a:fillRect/>
          </a:stretch>
        </p:blipFill>
        <p:spPr>
          <a:xfrm>
            <a:off x="5507351" y="2057400"/>
            <a:ext cx="6206498" cy="4212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SQL</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26</a:t>
            </a:fld>
            <a:endParaRPr lang="en-US" dirty="0"/>
          </a:p>
        </p:txBody>
      </p:sp>
      <p:pic>
        <p:nvPicPr>
          <p:cNvPr id="6152" name="Picture 8" descr="Sql Icon #269840 - Free Icons Library">
            <a:extLst>
              <a:ext uri="{FF2B5EF4-FFF2-40B4-BE49-F238E27FC236}">
                <a16:creationId xmlns:a16="http://schemas.microsoft.com/office/drawing/2014/main" id="{E841090C-8410-4CE9-A202-08BBEAE89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81831"/>
            <a:ext cx="5038817" cy="6215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88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365125"/>
            <a:ext cx="10515600" cy="1325563"/>
          </a:xfrm>
        </p:spPr>
        <p:txBody>
          <a:bodyPr anchor="ctr">
            <a:normAutofit/>
          </a:bodyPr>
          <a:lstStyle/>
          <a:p>
            <a:r>
              <a:rPr lang="en-CA" b="1" dirty="0"/>
              <a:t>All launch site names</a:t>
            </a:r>
          </a:p>
        </p:txBody>
      </p:sp>
      <p:pic>
        <p:nvPicPr>
          <p:cNvPr id="7" name="Picture 6">
            <a:extLst>
              <a:ext uri="{FF2B5EF4-FFF2-40B4-BE49-F238E27FC236}">
                <a16:creationId xmlns:a16="http://schemas.microsoft.com/office/drawing/2014/main" id="{636E8217-01C4-4446-B759-5A6A444D66D2}"/>
              </a:ext>
            </a:extLst>
          </p:cNvPr>
          <p:cNvPicPr>
            <a:picLocks noChangeAspect="1"/>
          </p:cNvPicPr>
          <p:nvPr/>
        </p:nvPicPr>
        <p:blipFill rotWithShape="1">
          <a:blip r:embed="rId2"/>
          <a:srcRect l="2802" t="39956" r="47239"/>
          <a:stretch/>
        </p:blipFill>
        <p:spPr>
          <a:xfrm>
            <a:off x="6493509" y="3336151"/>
            <a:ext cx="2240281" cy="3156724"/>
          </a:xfrm>
          <a:prstGeom prst="rect">
            <a:avLst/>
          </a:prstGeom>
          <a:ln>
            <a:noFill/>
          </a:ln>
          <a:effectLst>
            <a:outerShdw blurRad="292100" dist="139700" dir="2700000" algn="tl" rotWithShape="0">
              <a:srgbClr val="333333">
                <a:alpha val="65000"/>
              </a:srgbClr>
            </a:outerShdw>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sz="half" idx="2"/>
          </p:nvPr>
        </p:nvSpPr>
        <p:spPr>
          <a:xfrm>
            <a:off x="838200" y="1690688"/>
            <a:ext cx="5181600" cy="4351338"/>
          </a:xfrm>
        </p:spPr>
        <p:txBody>
          <a:bodyPr>
            <a:normAutofit lnSpcReduction="10000"/>
          </a:bodyPr>
          <a:lstStyle/>
          <a:p>
            <a:r>
              <a:rPr lang="en-US" dirty="0"/>
              <a:t>Query execution:</a:t>
            </a:r>
          </a:p>
          <a:p>
            <a:endParaRPr lang="en-US" dirty="0"/>
          </a:p>
          <a:p>
            <a:endParaRPr lang="en-US" dirty="0"/>
          </a:p>
          <a:p>
            <a:endParaRPr lang="en-US" dirty="0"/>
          </a:p>
          <a:p>
            <a:pPr algn="just"/>
            <a:r>
              <a:rPr lang="en-US" dirty="0"/>
              <a:t>Results: names of all four launch sites. There are only three launch sites in this dataset as Space Launch Complex 40 (SLC-40), was  previously Launch Complex 40 (LC-40)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5075537C-CA84-1446-933C-8E9D027F9201}" type="slidenum">
              <a:rPr lang="en-US" smtClean="0"/>
              <a:pPr>
                <a:spcAft>
                  <a:spcPts val="600"/>
                </a:spcAft>
              </a:pPr>
              <a:t>27</a:t>
            </a:fld>
            <a:endParaRPr lang="en-US" dirty="0"/>
          </a:p>
        </p:txBody>
      </p:sp>
      <p:pic>
        <p:nvPicPr>
          <p:cNvPr id="9" name="Picture 8">
            <a:extLst>
              <a:ext uri="{FF2B5EF4-FFF2-40B4-BE49-F238E27FC236}">
                <a16:creationId xmlns:a16="http://schemas.microsoft.com/office/drawing/2014/main" id="{ECB54A9C-D845-4DFF-927E-25584A200314}"/>
              </a:ext>
            </a:extLst>
          </p:cNvPr>
          <p:cNvPicPr>
            <a:picLocks noChangeAspect="1"/>
          </p:cNvPicPr>
          <p:nvPr/>
        </p:nvPicPr>
        <p:blipFill>
          <a:blip r:embed="rId3"/>
          <a:stretch>
            <a:fillRect/>
          </a:stretch>
        </p:blipFill>
        <p:spPr>
          <a:xfrm>
            <a:off x="6493509" y="1690688"/>
            <a:ext cx="4860291" cy="915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1" y="1690688"/>
            <a:ext cx="3764279" cy="4351338"/>
          </a:xfrm>
        </p:spPr>
        <p:txBody>
          <a:bodyPr/>
          <a:lstStyle/>
          <a:p>
            <a:pPr algn="just"/>
            <a:r>
              <a:rPr lang="en-US" dirty="0"/>
              <a:t>Query Execution:</a:t>
            </a:r>
          </a:p>
          <a:p>
            <a:pPr algn="just"/>
            <a:endParaRPr lang="en-US" dirty="0"/>
          </a:p>
          <a:p>
            <a:pPr algn="just"/>
            <a:endParaRPr lang="en-US" dirty="0"/>
          </a:p>
          <a:p>
            <a:pPr algn="just"/>
            <a:endParaRPr lang="en-US" dirty="0"/>
          </a:p>
          <a:p>
            <a:r>
              <a:rPr lang="en-US" dirty="0"/>
              <a:t>Result: list of five launch records that occurred at Space Launch Complex 40/Launch Complex 40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28</a:t>
            </a:fld>
            <a:endParaRPr lang="en-US" dirty="0"/>
          </a:p>
        </p:txBody>
      </p:sp>
      <p:pic>
        <p:nvPicPr>
          <p:cNvPr id="6" name="Picture 5">
            <a:extLst>
              <a:ext uri="{FF2B5EF4-FFF2-40B4-BE49-F238E27FC236}">
                <a16:creationId xmlns:a16="http://schemas.microsoft.com/office/drawing/2014/main" id="{D856DD7A-DD41-4159-8FAC-D2A9AD5505E9}"/>
              </a:ext>
            </a:extLst>
          </p:cNvPr>
          <p:cNvPicPr>
            <a:picLocks noChangeAspect="1"/>
          </p:cNvPicPr>
          <p:nvPr/>
        </p:nvPicPr>
        <p:blipFill>
          <a:blip r:embed="rId2"/>
          <a:stretch>
            <a:fillRect/>
          </a:stretch>
        </p:blipFill>
        <p:spPr>
          <a:xfrm>
            <a:off x="4876801" y="3597351"/>
            <a:ext cx="7105066" cy="260024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7B69876-5538-4894-A6A3-EE3E8521D678}"/>
              </a:ext>
            </a:extLst>
          </p:cNvPr>
          <p:cNvPicPr>
            <a:picLocks noChangeAspect="1"/>
          </p:cNvPicPr>
          <p:nvPr/>
        </p:nvPicPr>
        <p:blipFill>
          <a:blip r:embed="rId3"/>
          <a:stretch>
            <a:fillRect/>
          </a:stretch>
        </p:blipFill>
        <p:spPr>
          <a:xfrm>
            <a:off x="4876801" y="1597102"/>
            <a:ext cx="5029328" cy="16635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7772400" cy="4351338"/>
          </a:xfrm>
        </p:spPr>
        <p:txBody>
          <a:bodyPr/>
          <a:lstStyle/>
          <a:p>
            <a:r>
              <a:rPr lang="en-US" dirty="0"/>
              <a:t>Query Execution:</a:t>
            </a:r>
          </a:p>
          <a:p>
            <a:endParaRPr lang="en-US" dirty="0"/>
          </a:p>
          <a:p>
            <a:endParaRPr lang="en-US" dirty="0"/>
          </a:p>
          <a:p>
            <a:endParaRPr lang="en-US" dirty="0"/>
          </a:p>
          <a:p>
            <a:r>
              <a:rPr lang="en-US" dirty="0"/>
              <a:t>Result: The total mass in kilograms for all payloads carried by NASA boosters (i.e., ‘CRS’)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29</a:t>
            </a:fld>
            <a:endParaRPr lang="en-US" dirty="0"/>
          </a:p>
        </p:txBody>
      </p:sp>
      <p:pic>
        <p:nvPicPr>
          <p:cNvPr id="6" name="Picture 5">
            <a:extLst>
              <a:ext uri="{FF2B5EF4-FFF2-40B4-BE49-F238E27FC236}">
                <a16:creationId xmlns:a16="http://schemas.microsoft.com/office/drawing/2014/main" id="{3348ACFB-AEC5-4A94-BF7C-CCC86EB082A4}"/>
              </a:ext>
            </a:extLst>
          </p:cNvPr>
          <p:cNvPicPr>
            <a:picLocks noChangeAspect="1"/>
          </p:cNvPicPr>
          <p:nvPr/>
        </p:nvPicPr>
        <p:blipFill>
          <a:blip r:embed="rId2"/>
          <a:stretch>
            <a:fillRect/>
          </a:stretch>
        </p:blipFill>
        <p:spPr>
          <a:xfrm>
            <a:off x="1106170" y="2181225"/>
            <a:ext cx="6053432" cy="13863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9E98829-F3BD-4EC4-92C1-1CAF16805DF1}"/>
              </a:ext>
            </a:extLst>
          </p:cNvPr>
          <p:cNvPicPr>
            <a:picLocks noChangeAspect="1"/>
          </p:cNvPicPr>
          <p:nvPr/>
        </p:nvPicPr>
        <p:blipFill>
          <a:blip r:embed="rId3"/>
          <a:stretch>
            <a:fillRect/>
          </a:stretch>
        </p:blipFill>
        <p:spPr>
          <a:xfrm>
            <a:off x="1106170" y="4556364"/>
            <a:ext cx="3011754" cy="13863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Executive Summary</a:t>
            </a:r>
          </a:p>
        </p:txBody>
      </p:sp>
      <p:sp>
        <p:nvSpPr>
          <p:cNvPr id="5" name="Content Placeholder 2">
            <a:extLst>
              <a:ext uri="{FF2B5EF4-FFF2-40B4-BE49-F238E27FC236}">
                <a16:creationId xmlns:a16="http://schemas.microsoft.com/office/drawing/2014/main" id="{A41CA137-23BE-D343-A99F-678FC4485915}"/>
              </a:ext>
            </a:extLst>
          </p:cNvPr>
          <p:cNvSpPr txBox="1">
            <a:spLocks/>
          </p:cNvSpPr>
          <p:nvPr/>
        </p:nvSpPr>
        <p:spPr>
          <a:xfrm>
            <a:off x="3672841" y="1296986"/>
            <a:ext cx="7680959" cy="556101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a:p>
            <a:pPr algn="just"/>
            <a:r>
              <a:rPr lang="en-US" sz="2200" dirty="0"/>
              <a:t>Summary of methodologies</a:t>
            </a:r>
          </a:p>
          <a:p>
            <a:pPr lvl="1" algn="just"/>
            <a:r>
              <a:rPr lang="en-US" sz="2200" dirty="0"/>
              <a:t>Data Collection</a:t>
            </a:r>
          </a:p>
          <a:p>
            <a:pPr lvl="2" algn="just"/>
            <a:r>
              <a:rPr lang="en-US" sz="1700" dirty="0"/>
              <a:t>Requests to the SpaceX API to acquire information on Falcon 9 rocket launches.</a:t>
            </a:r>
          </a:p>
          <a:p>
            <a:pPr lvl="2" algn="just"/>
            <a:r>
              <a:rPr lang="en-US" sz="1700" dirty="0"/>
              <a:t>Web scraping Falcon 9 and Falcon Heavy launch records from Wikipedia.</a:t>
            </a:r>
          </a:p>
          <a:p>
            <a:pPr lvl="1" algn="just"/>
            <a:r>
              <a:rPr lang="en-US" sz="2200" dirty="0"/>
              <a:t>Data Wrangling</a:t>
            </a:r>
          </a:p>
          <a:p>
            <a:pPr lvl="2" algn="just"/>
            <a:r>
              <a:rPr lang="en-US" sz="1700" dirty="0"/>
              <a:t>Exploratory Data Analysis (EDA) to find patterns in SpaceX data related to the landing outcome of Falcon 9 first stage.</a:t>
            </a:r>
          </a:p>
          <a:p>
            <a:pPr lvl="2" algn="just"/>
            <a:r>
              <a:rPr lang="en-US" sz="1700" dirty="0"/>
              <a:t>Convert landing outcomes into label for training supervised models.</a:t>
            </a:r>
          </a:p>
          <a:p>
            <a:pPr lvl="1" algn="just"/>
            <a:r>
              <a:rPr lang="en-US" sz="2200" dirty="0"/>
              <a:t>Exploratory Data Analysis</a:t>
            </a:r>
          </a:p>
          <a:p>
            <a:pPr lvl="2" algn="just"/>
            <a:r>
              <a:rPr lang="en-US" sz="1700" dirty="0"/>
              <a:t>Visualize detailed records for each launch site.</a:t>
            </a:r>
          </a:p>
          <a:p>
            <a:pPr lvl="2" algn="just"/>
            <a:r>
              <a:rPr lang="en-US" sz="1700" dirty="0"/>
              <a:t> Select features that will be used in success prediction.</a:t>
            </a:r>
          </a:p>
          <a:p>
            <a:pPr lvl="1" algn="just"/>
            <a:r>
              <a:rPr lang="en-US" sz="2200" dirty="0"/>
              <a:t>Interactive Visual Analytics and Dashboard</a:t>
            </a:r>
          </a:p>
          <a:p>
            <a:pPr lvl="2" algn="just"/>
            <a:r>
              <a:rPr lang="en-US" sz="1700" dirty="0"/>
              <a:t>Build a dashboard to analyze launch records interactively with Plotly Dash.</a:t>
            </a:r>
          </a:p>
          <a:p>
            <a:pPr lvl="2" algn="just"/>
            <a:r>
              <a:rPr lang="en-US" sz="1700" dirty="0"/>
              <a:t>Build an interactive map to analyze the launch site proximity with Folium.</a:t>
            </a:r>
          </a:p>
          <a:p>
            <a:pPr lvl="1" algn="just"/>
            <a:r>
              <a:rPr lang="en-US" sz="2200" dirty="0"/>
              <a:t>Predictive Analysis</a:t>
            </a:r>
          </a:p>
          <a:p>
            <a:pPr lvl="2" algn="just"/>
            <a:r>
              <a:rPr lang="en-US" sz="1700" dirty="0"/>
              <a:t>Split the data into training testing data and  train different classification models (i.e., Logistic Regression, SVM, Decision Tree Classifier, and KNN)</a:t>
            </a:r>
          </a:p>
          <a:p>
            <a:pPr lvl="2" algn="just"/>
            <a:r>
              <a:rPr lang="en-US" sz="1700" dirty="0"/>
              <a:t>Use GridSearchCV to determine best parameters </a:t>
            </a:r>
          </a:p>
          <a:p>
            <a:pPr lvl="2" algn="just"/>
            <a:r>
              <a:rPr lang="en-US" sz="1700" dirty="0"/>
              <a:t>Calculate accuracy for each model to identify the most accurate model</a:t>
            </a:r>
          </a:p>
        </p:txBody>
      </p:sp>
      <p:pic>
        <p:nvPicPr>
          <p:cNvPr id="6" name="Picture 5">
            <a:extLst>
              <a:ext uri="{FF2B5EF4-FFF2-40B4-BE49-F238E27FC236}">
                <a16:creationId xmlns:a16="http://schemas.microsoft.com/office/drawing/2014/main" id="{E4BF18C2-9175-0F42-907F-F0BF5659D2DB}"/>
              </a:ext>
            </a:extLst>
          </p:cNvPr>
          <p:cNvPicPr>
            <a:picLocks noChangeAspect="1"/>
          </p:cNvPicPr>
          <p:nvPr/>
        </p:nvPicPr>
        <p:blipFill>
          <a:blip r:embed="rId3">
            <a:duotone>
              <a:schemeClr val="accent1">
                <a:shade val="45000"/>
                <a:satMod val="135000"/>
              </a:schemeClr>
              <a:prstClr val="white"/>
            </a:duotone>
          </a:blip>
          <a:stretch>
            <a:fillRect/>
          </a:stretch>
        </p:blipFill>
        <p:spPr>
          <a:xfrm>
            <a:off x="1098803" y="2736500"/>
            <a:ext cx="2574038" cy="2574038"/>
          </a:xfrm>
          <a:prstGeom prst="rect">
            <a:avLst/>
          </a:prstGeom>
        </p:spPr>
      </p:pic>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4"/>
          </p:nvPr>
        </p:nvSpPr>
        <p:spPr/>
        <p:txBody>
          <a:bodyPr/>
          <a:lstStyle/>
          <a:p>
            <a:fld id="{5075537C-CA84-1446-933C-8E9D027F9201}" type="slidenum">
              <a:rPr lang="en-US" smtClean="0"/>
              <a:t>3</a:t>
            </a:fld>
            <a:endParaRPr lang="en-US" dirty="0"/>
          </a:p>
        </p:txBody>
      </p:sp>
    </p:spTree>
    <p:extLst>
      <p:ext uri="{BB962C8B-B14F-4D97-AF65-F5344CB8AC3E}">
        <p14:creationId xmlns:p14="http://schemas.microsoft.com/office/powerpoint/2010/main" val="886073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10515600" cy="4351338"/>
          </a:xfrm>
        </p:spPr>
        <p:txBody>
          <a:bodyPr/>
          <a:lstStyle/>
          <a:p>
            <a:r>
              <a:rPr lang="en-US" dirty="0"/>
              <a:t>Query execution:</a:t>
            </a:r>
          </a:p>
          <a:p>
            <a:endParaRPr lang="en-US" dirty="0"/>
          </a:p>
          <a:p>
            <a:endParaRPr lang="en-US" dirty="0"/>
          </a:p>
          <a:p>
            <a:endParaRPr lang="en-US" dirty="0"/>
          </a:p>
          <a:p>
            <a:endParaRPr lang="en-US" dirty="0"/>
          </a:p>
          <a:p>
            <a:r>
              <a:rPr lang="en-US" dirty="0"/>
              <a:t>Result: The average payload mass in kilograms carried by the Falcon 9 booster version 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30</a:t>
            </a:fld>
            <a:endParaRPr lang="en-US" dirty="0"/>
          </a:p>
        </p:txBody>
      </p:sp>
      <p:pic>
        <p:nvPicPr>
          <p:cNvPr id="6" name="Picture 5">
            <a:extLst>
              <a:ext uri="{FF2B5EF4-FFF2-40B4-BE49-F238E27FC236}">
                <a16:creationId xmlns:a16="http://schemas.microsoft.com/office/drawing/2014/main" id="{4B12246B-A804-4A2C-A026-C4C8A915F819}"/>
              </a:ext>
            </a:extLst>
          </p:cNvPr>
          <p:cNvPicPr>
            <a:picLocks noChangeAspect="1"/>
          </p:cNvPicPr>
          <p:nvPr/>
        </p:nvPicPr>
        <p:blipFill>
          <a:blip r:embed="rId2"/>
          <a:stretch>
            <a:fillRect/>
          </a:stretch>
        </p:blipFill>
        <p:spPr>
          <a:xfrm>
            <a:off x="1063942" y="2152650"/>
            <a:ext cx="6105620" cy="140335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D40A7CF-06BF-46CA-8FA3-5E1936B08EA7}"/>
              </a:ext>
            </a:extLst>
          </p:cNvPr>
          <p:cNvPicPr>
            <a:picLocks noChangeAspect="1"/>
          </p:cNvPicPr>
          <p:nvPr/>
        </p:nvPicPr>
        <p:blipFill>
          <a:blip r:embed="rId3"/>
          <a:stretch>
            <a:fillRect/>
          </a:stretch>
        </p:blipFill>
        <p:spPr>
          <a:xfrm>
            <a:off x="1063942" y="5066347"/>
            <a:ext cx="2914640" cy="1131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lstStyle/>
          <a:p>
            <a:r>
              <a:rPr lang="en-US" dirty="0"/>
              <a:t>Query execution:</a:t>
            </a:r>
          </a:p>
          <a:p>
            <a:endParaRPr lang="en-US" dirty="0"/>
          </a:p>
          <a:p>
            <a:endParaRPr lang="en-US" dirty="0"/>
          </a:p>
          <a:p>
            <a:endParaRPr lang="en-US" dirty="0"/>
          </a:p>
          <a:p>
            <a:r>
              <a:rPr lang="en-US" dirty="0"/>
              <a:t>Result: The date of the first successful landing outcome in ground pad on December 22</a:t>
            </a:r>
            <a:r>
              <a:rPr lang="en-US" baseline="30000" dirty="0"/>
              <a:t>nd</a:t>
            </a:r>
            <a:r>
              <a:rPr lang="en-US" dirty="0"/>
              <a:t>,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31</a:t>
            </a:fld>
            <a:endParaRPr lang="en-US" dirty="0"/>
          </a:p>
        </p:txBody>
      </p:sp>
      <p:pic>
        <p:nvPicPr>
          <p:cNvPr id="8" name="Picture 7">
            <a:extLst>
              <a:ext uri="{FF2B5EF4-FFF2-40B4-BE49-F238E27FC236}">
                <a16:creationId xmlns:a16="http://schemas.microsoft.com/office/drawing/2014/main" id="{B9D8FA1E-0BF0-492F-A122-275D3B5DF00B}"/>
              </a:ext>
            </a:extLst>
          </p:cNvPr>
          <p:cNvPicPr>
            <a:picLocks noChangeAspect="1"/>
          </p:cNvPicPr>
          <p:nvPr/>
        </p:nvPicPr>
        <p:blipFill>
          <a:blip r:embed="rId2"/>
          <a:stretch>
            <a:fillRect/>
          </a:stretch>
        </p:blipFill>
        <p:spPr>
          <a:xfrm>
            <a:off x="1067117" y="4968240"/>
            <a:ext cx="2387283" cy="10789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488C4C5-8799-4F88-B972-EB1BBB9D21AC}"/>
              </a:ext>
            </a:extLst>
          </p:cNvPr>
          <p:cNvPicPr>
            <a:picLocks noChangeAspect="1"/>
          </p:cNvPicPr>
          <p:nvPr/>
        </p:nvPicPr>
        <p:blipFill>
          <a:blip r:embed="rId3"/>
          <a:stretch>
            <a:fillRect/>
          </a:stretch>
        </p:blipFill>
        <p:spPr>
          <a:xfrm>
            <a:off x="1067117" y="2250466"/>
            <a:ext cx="6518483" cy="1078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CA" b="1" dirty="0"/>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lstStyle/>
          <a:p>
            <a:r>
              <a:rPr lang="en-US" dirty="0"/>
              <a:t>Query execution:</a:t>
            </a:r>
          </a:p>
          <a:p>
            <a:endParaRPr lang="en-US" dirty="0"/>
          </a:p>
          <a:p>
            <a:endParaRPr lang="en-US" dirty="0"/>
          </a:p>
          <a:p>
            <a:endParaRPr lang="en-US" dirty="0"/>
          </a:p>
          <a:p>
            <a:r>
              <a:rPr lang="en-US" dirty="0"/>
              <a:t>Result: List of all boosters which have a payload mass between 4000-6000kg’s which have landed successfully in drone ship</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32</a:t>
            </a:fld>
            <a:endParaRPr lang="en-US" dirty="0"/>
          </a:p>
        </p:txBody>
      </p:sp>
      <p:pic>
        <p:nvPicPr>
          <p:cNvPr id="8" name="Picture 7">
            <a:extLst>
              <a:ext uri="{FF2B5EF4-FFF2-40B4-BE49-F238E27FC236}">
                <a16:creationId xmlns:a16="http://schemas.microsoft.com/office/drawing/2014/main" id="{F7C3E81E-6CE7-4B97-ACD5-3D2E05709AAE}"/>
              </a:ext>
            </a:extLst>
          </p:cNvPr>
          <p:cNvPicPr>
            <a:picLocks noChangeAspect="1"/>
          </p:cNvPicPr>
          <p:nvPr/>
        </p:nvPicPr>
        <p:blipFill>
          <a:blip r:embed="rId2"/>
          <a:stretch>
            <a:fillRect/>
          </a:stretch>
        </p:blipFill>
        <p:spPr>
          <a:xfrm>
            <a:off x="1167130" y="2219325"/>
            <a:ext cx="10020300" cy="12096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452DFB3-68AB-4AC6-B8B2-6C1E0E3517E5}"/>
              </a:ext>
            </a:extLst>
          </p:cNvPr>
          <p:cNvPicPr>
            <a:picLocks noChangeAspect="1"/>
          </p:cNvPicPr>
          <p:nvPr/>
        </p:nvPicPr>
        <p:blipFill>
          <a:blip r:embed="rId3"/>
          <a:stretch>
            <a:fillRect/>
          </a:stretch>
        </p:blipFill>
        <p:spPr>
          <a:xfrm>
            <a:off x="1167130" y="4562476"/>
            <a:ext cx="1697990" cy="203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lstStyle/>
          <a:p>
            <a:r>
              <a:rPr lang="en-US" dirty="0"/>
              <a:t>Query execution:</a:t>
            </a:r>
          </a:p>
          <a:p>
            <a:endParaRPr lang="en-US" dirty="0"/>
          </a:p>
          <a:p>
            <a:endParaRPr lang="en-US" dirty="0"/>
          </a:p>
          <a:p>
            <a:endParaRPr lang="en-US" dirty="0"/>
          </a:p>
          <a:p>
            <a:r>
              <a:rPr lang="en-US" dirty="0"/>
              <a:t>Result: The total number of occurrences for each mission outcome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33</a:t>
            </a:fld>
            <a:endParaRPr lang="en-US" dirty="0"/>
          </a:p>
        </p:txBody>
      </p:sp>
      <p:pic>
        <p:nvPicPr>
          <p:cNvPr id="6" name="Picture 5">
            <a:extLst>
              <a:ext uri="{FF2B5EF4-FFF2-40B4-BE49-F238E27FC236}">
                <a16:creationId xmlns:a16="http://schemas.microsoft.com/office/drawing/2014/main" id="{C297E664-F102-42EF-BB65-7D642283E111}"/>
              </a:ext>
            </a:extLst>
          </p:cNvPr>
          <p:cNvPicPr>
            <a:picLocks noChangeAspect="1"/>
          </p:cNvPicPr>
          <p:nvPr/>
        </p:nvPicPr>
        <p:blipFill>
          <a:blip r:embed="rId2"/>
          <a:stretch>
            <a:fillRect/>
          </a:stretch>
        </p:blipFill>
        <p:spPr>
          <a:xfrm>
            <a:off x="1147445" y="2228850"/>
            <a:ext cx="9324271" cy="106299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C4F145B-1425-4EF8-92A6-CD6CEBDE587F}"/>
              </a:ext>
            </a:extLst>
          </p:cNvPr>
          <p:cNvPicPr>
            <a:picLocks noChangeAspect="1"/>
          </p:cNvPicPr>
          <p:nvPr/>
        </p:nvPicPr>
        <p:blipFill>
          <a:blip r:embed="rId3"/>
          <a:stretch>
            <a:fillRect/>
          </a:stretch>
        </p:blipFill>
        <p:spPr>
          <a:xfrm>
            <a:off x="1147445" y="4161154"/>
            <a:ext cx="5538120" cy="18808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Boosters carried </a:t>
            </a:r>
            <a:r>
              <a:rPr lang="en-US" dirty="0"/>
              <a:t>maximum </a:t>
            </a:r>
            <a:r>
              <a:rPr lang="en-CA" b="1" dirty="0"/>
              <a:t>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406017"/>
            <a:ext cx="4516120" cy="4351338"/>
          </a:xfrm>
        </p:spPr>
        <p:txBody>
          <a:bodyPr/>
          <a:lstStyle/>
          <a:p>
            <a:r>
              <a:rPr lang="en-US" dirty="0"/>
              <a:t>Query execution: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34</a:t>
            </a:fld>
            <a:endParaRPr lang="en-US" dirty="0"/>
          </a:p>
        </p:txBody>
      </p:sp>
      <p:pic>
        <p:nvPicPr>
          <p:cNvPr id="6" name="Picture 5">
            <a:extLst>
              <a:ext uri="{FF2B5EF4-FFF2-40B4-BE49-F238E27FC236}">
                <a16:creationId xmlns:a16="http://schemas.microsoft.com/office/drawing/2014/main" id="{DCBD74E9-3B8D-40DD-876F-EC5937B09BD8}"/>
              </a:ext>
            </a:extLst>
          </p:cNvPr>
          <p:cNvPicPr>
            <a:picLocks noChangeAspect="1"/>
          </p:cNvPicPr>
          <p:nvPr/>
        </p:nvPicPr>
        <p:blipFill>
          <a:blip r:embed="rId2"/>
          <a:stretch>
            <a:fillRect/>
          </a:stretch>
        </p:blipFill>
        <p:spPr>
          <a:xfrm>
            <a:off x="7905981" y="2113903"/>
            <a:ext cx="1441219" cy="444375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93C174E-9E65-4AAA-A823-DA70AF72DDBA}"/>
              </a:ext>
            </a:extLst>
          </p:cNvPr>
          <p:cNvSpPr txBox="1"/>
          <p:nvPr/>
        </p:nvSpPr>
        <p:spPr>
          <a:xfrm>
            <a:off x="6259830" y="1406017"/>
            <a:ext cx="5093970" cy="707886"/>
          </a:xfrm>
          <a:prstGeom prst="rect">
            <a:avLst/>
          </a:prstGeom>
          <a:noFill/>
        </p:spPr>
        <p:txBody>
          <a:bodyPr wrap="square">
            <a:spAutoFit/>
          </a:bodyPr>
          <a:lstStyle/>
          <a:p>
            <a:r>
              <a:rPr lang="en-US" sz="2000" dirty="0">
                <a:solidFill>
                  <a:srgbClr val="0070C0"/>
                </a:solidFill>
              </a:rPr>
              <a:t>Result: A list of boosters that have carried payloads with maximum payload mass</a:t>
            </a:r>
          </a:p>
        </p:txBody>
      </p:sp>
      <p:pic>
        <p:nvPicPr>
          <p:cNvPr id="10" name="Picture 9">
            <a:extLst>
              <a:ext uri="{FF2B5EF4-FFF2-40B4-BE49-F238E27FC236}">
                <a16:creationId xmlns:a16="http://schemas.microsoft.com/office/drawing/2014/main" id="{ED9A70FD-7314-4135-8139-5FB4753C9B9B}"/>
              </a:ext>
            </a:extLst>
          </p:cNvPr>
          <p:cNvPicPr>
            <a:picLocks noChangeAspect="1"/>
          </p:cNvPicPr>
          <p:nvPr/>
        </p:nvPicPr>
        <p:blipFill>
          <a:blip r:embed="rId3"/>
          <a:stretch>
            <a:fillRect/>
          </a:stretch>
        </p:blipFill>
        <p:spPr>
          <a:xfrm>
            <a:off x="966215" y="2113903"/>
            <a:ext cx="4458742" cy="24479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lstStyle/>
          <a:p>
            <a:r>
              <a:rPr lang="en-US" dirty="0"/>
              <a:t>Query execution:</a:t>
            </a:r>
          </a:p>
          <a:p>
            <a:endParaRPr lang="en-US" dirty="0"/>
          </a:p>
          <a:p>
            <a:pPr marL="0" indent="0">
              <a:buNone/>
            </a:pPr>
            <a:endParaRPr lang="en-US" dirty="0"/>
          </a:p>
          <a:p>
            <a:pPr marL="0" indent="0">
              <a:buNone/>
            </a:pPr>
            <a:endParaRPr lang="en-US" dirty="0"/>
          </a:p>
          <a:p>
            <a:r>
              <a:rPr lang="en-US" dirty="0"/>
              <a:t>Result: The records of failed landing outcomes in drone ship along with their, booster versions, and launch site for the months in year 2015</a:t>
            </a:r>
          </a:p>
          <a:p>
            <a:endParaRPr lang="en-US"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35</a:t>
            </a:fld>
            <a:endParaRPr lang="en-US" dirty="0"/>
          </a:p>
        </p:txBody>
      </p:sp>
      <p:pic>
        <p:nvPicPr>
          <p:cNvPr id="8" name="Picture 7">
            <a:extLst>
              <a:ext uri="{FF2B5EF4-FFF2-40B4-BE49-F238E27FC236}">
                <a16:creationId xmlns:a16="http://schemas.microsoft.com/office/drawing/2014/main" id="{72CC3F57-94DF-4C3A-92CB-97242C4C813B}"/>
              </a:ext>
            </a:extLst>
          </p:cNvPr>
          <p:cNvPicPr>
            <a:picLocks noChangeAspect="1"/>
          </p:cNvPicPr>
          <p:nvPr/>
        </p:nvPicPr>
        <p:blipFill>
          <a:blip r:embed="rId2"/>
          <a:stretch>
            <a:fillRect/>
          </a:stretch>
        </p:blipFill>
        <p:spPr>
          <a:xfrm>
            <a:off x="1141095" y="4951412"/>
            <a:ext cx="6079531" cy="137528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2A4B860-0935-440D-8943-54E605DD5DC9}"/>
              </a:ext>
            </a:extLst>
          </p:cNvPr>
          <p:cNvPicPr>
            <a:picLocks noChangeAspect="1"/>
          </p:cNvPicPr>
          <p:nvPr/>
        </p:nvPicPr>
        <p:blipFill>
          <a:blip r:embed="rId3"/>
          <a:stretch>
            <a:fillRect/>
          </a:stretch>
        </p:blipFill>
        <p:spPr>
          <a:xfrm>
            <a:off x="1141094" y="2229484"/>
            <a:ext cx="9577489" cy="1011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Rank success count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433338"/>
            <a:ext cx="10515600" cy="4351338"/>
          </a:xfrm>
        </p:spPr>
        <p:txBody>
          <a:bodyPr>
            <a:normAutofit/>
          </a:bodyPr>
          <a:lstStyle/>
          <a:p>
            <a:r>
              <a:rPr lang="en-US" sz="2400" dirty="0"/>
              <a:t>Query execution:</a:t>
            </a:r>
          </a:p>
          <a:p>
            <a:endParaRPr lang="en-US" sz="2400" dirty="0"/>
          </a:p>
          <a:p>
            <a:endParaRPr lang="en-US" sz="2400" dirty="0"/>
          </a:p>
          <a:p>
            <a:endParaRPr lang="en-US" sz="2400" dirty="0"/>
          </a:p>
          <a:p>
            <a:r>
              <a:rPr lang="en-US" sz="2400" dirty="0"/>
              <a:t>Result: The number of successful landing outcomes between June 4</a:t>
            </a:r>
            <a:r>
              <a:rPr lang="en-US" sz="2400" baseline="30000" dirty="0"/>
              <a:t>th</a:t>
            </a:r>
            <a:r>
              <a:rPr lang="en-US" sz="2400" dirty="0"/>
              <a:t>, 2010, to March 20</a:t>
            </a:r>
            <a:r>
              <a:rPr lang="en-US" sz="2400" baseline="30000" dirty="0"/>
              <a:t>th</a:t>
            </a:r>
            <a:r>
              <a:rPr lang="en-US" sz="2400" dirty="0"/>
              <a:t>, 2017,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36</a:t>
            </a:fld>
            <a:endParaRPr lang="en-US" dirty="0"/>
          </a:p>
        </p:txBody>
      </p:sp>
      <p:pic>
        <p:nvPicPr>
          <p:cNvPr id="6" name="Picture 5">
            <a:extLst>
              <a:ext uri="{FF2B5EF4-FFF2-40B4-BE49-F238E27FC236}">
                <a16:creationId xmlns:a16="http://schemas.microsoft.com/office/drawing/2014/main" id="{CFABFD54-292C-4DDB-8BD4-92B373DA3443}"/>
              </a:ext>
            </a:extLst>
          </p:cNvPr>
          <p:cNvPicPr>
            <a:picLocks noChangeAspect="1"/>
          </p:cNvPicPr>
          <p:nvPr/>
        </p:nvPicPr>
        <p:blipFill>
          <a:blip r:embed="rId2"/>
          <a:stretch>
            <a:fillRect/>
          </a:stretch>
        </p:blipFill>
        <p:spPr>
          <a:xfrm>
            <a:off x="1116387" y="1867569"/>
            <a:ext cx="7134728" cy="131361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3F0AD9E-3933-4160-BEC5-F5455BEEB3BF}"/>
              </a:ext>
            </a:extLst>
          </p:cNvPr>
          <p:cNvPicPr>
            <a:picLocks noChangeAspect="1"/>
          </p:cNvPicPr>
          <p:nvPr/>
        </p:nvPicPr>
        <p:blipFill>
          <a:blip r:embed="rId3"/>
          <a:stretch>
            <a:fillRect/>
          </a:stretch>
        </p:blipFill>
        <p:spPr>
          <a:xfrm>
            <a:off x="1116387" y="3992287"/>
            <a:ext cx="3096046" cy="2603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map&#10;&#10;Description automatically generated with low confidence">
            <a:extLst>
              <a:ext uri="{FF2B5EF4-FFF2-40B4-BE49-F238E27FC236}">
                <a16:creationId xmlns:a16="http://schemas.microsoft.com/office/drawing/2014/main" id="{D30C10CD-D21F-409C-91EB-48407D81F445}"/>
              </a:ext>
            </a:extLst>
          </p:cNvPr>
          <p:cNvPicPr>
            <a:picLocks noChangeAspect="1"/>
          </p:cNvPicPr>
          <p:nvPr/>
        </p:nvPicPr>
        <p:blipFill>
          <a:blip r:embed="rId2"/>
          <a:stretch>
            <a:fillRect/>
          </a:stretch>
        </p:blipFill>
        <p:spPr>
          <a:xfrm>
            <a:off x="6089650" y="326950"/>
            <a:ext cx="5762700" cy="5762700"/>
          </a:xfrm>
          <a:prstGeom prst="rect">
            <a:avLst/>
          </a:prstGeom>
          <a:ln>
            <a:noFill/>
          </a:ln>
          <a:effectLst>
            <a:outerShdw blurRad="292100" dist="139700" dir="2700000" algn="tl" rotWithShape="0">
              <a:srgbClr val="333333">
                <a:alpha val="65000"/>
              </a:srgbClr>
            </a:outerShdw>
          </a:effectLst>
        </p:spPr>
      </p:pic>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Interactive map with Folium</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37</a:t>
            </a:fld>
            <a:endParaRPr lang="en-US" dirty="0"/>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838200" y="375920"/>
            <a:ext cx="10515600" cy="742315"/>
          </a:xfrm>
        </p:spPr>
        <p:txBody>
          <a:bodyPr>
            <a:normAutofit/>
          </a:bodyPr>
          <a:lstStyle/>
          <a:p>
            <a:r>
              <a:rPr lang="en-US" sz="4400" dirty="0"/>
              <a:t>Folium map with all launch sites marked</a:t>
            </a:r>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38</a:t>
            </a:fld>
            <a:endParaRPr lang="en-US" dirty="0"/>
          </a:p>
        </p:txBody>
      </p:sp>
      <p:pic>
        <p:nvPicPr>
          <p:cNvPr id="6" name="Picture 5">
            <a:extLst>
              <a:ext uri="{FF2B5EF4-FFF2-40B4-BE49-F238E27FC236}">
                <a16:creationId xmlns:a16="http://schemas.microsoft.com/office/drawing/2014/main" id="{0AFA993F-0787-4CE3-9233-C967A2BF3288}"/>
              </a:ext>
            </a:extLst>
          </p:cNvPr>
          <p:cNvPicPr>
            <a:picLocks noChangeAspect="1"/>
          </p:cNvPicPr>
          <p:nvPr/>
        </p:nvPicPr>
        <p:blipFill rotWithShape="1">
          <a:blip r:embed="rId2"/>
          <a:srcRect l="14683" b="11526"/>
          <a:stretch/>
        </p:blipFill>
        <p:spPr>
          <a:xfrm>
            <a:off x="350518" y="1687319"/>
            <a:ext cx="5205679" cy="348336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B9F0524-3CC9-4C95-9439-4B9A9757CCD2}"/>
              </a:ext>
            </a:extLst>
          </p:cNvPr>
          <p:cNvPicPr>
            <a:picLocks noChangeAspect="1"/>
          </p:cNvPicPr>
          <p:nvPr/>
        </p:nvPicPr>
        <p:blipFill rotWithShape="1">
          <a:blip r:embed="rId3"/>
          <a:srcRect l="-528" t="15120" r="20383" b="11695"/>
          <a:stretch/>
        </p:blipFill>
        <p:spPr>
          <a:xfrm>
            <a:off x="5599303" y="1687319"/>
            <a:ext cx="6242179" cy="3483361"/>
          </a:xfrm>
          <a:prstGeom prst="rect">
            <a:avLst/>
          </a:prstGeom>
          <a:ln>
            <a:noFill/>
          </a:ln>
          <a:effectLst>
            <a:outerShdw blurRad="292100" dist="139700" dir="2700000" algn="tl" rotWithShape="0">
              <a:srgbClr val="333333">
                <a:alpha val="65000"/>
              </a:srgbClr>
            </a:outerShdw>
          </a:effectLst>
        </p:spPr>
      </p:pic>
      <p:sp>
        <p:nvSpPr>
          <p:cNvPr id="9" name="Content Placeholder 4">
            <a:extLst>
              <a:ext uri="{FF2B5EF4-FFF2-40B4-BE49-F238E27FC236}">
                <a16:creationId xmlns:a16="http://schemas.microsoft.com/office/drawing/2014/main" id="{5F8FEC3D-AB2A-407E-BECF-4D3D53A239C9}"/>
              </a:ext>
            </a:extLst>
          </p:cNvPr>
          <p:cNvSpPr txBox="1">
            <a:spLocks/>
          </p:cNvSpPr>
          <p:nvPr/>
        </p:nvSpPr>
        <p:spPr>
          <a:xfrm>
            <a:off x="350518" y="5612748"/>
            <a:ext cx="10124440" cy="54712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1">
                    <a:tint val="75000"/>
                  </a:schemeClr>
                </a:solidFill>
                <a:latin typeface="IBM Plex Mono Text" panose="020B0509050203000203" pitchFamily="49" charset="0"/>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IBM Plex Mono Text" panose="020B0509050203000203" pitchFamily="49" charset="0"/>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IBM Plex Mono Text" panose="020B0509050203000203" pitchFamily="49" charset="0"/>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IBM Plex Mono Text" panose="020B0509050203000203" pitchFamily="49" charset="0"/>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IBM Plex Mono Text" panose="020B0509050203000203" pitchFamily="49" charset="0"/>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dirty="0">
                <a:solidFill>
                  <a:srgbClr val="0070C0"/>
                </a:solidFill>
              </a:rPr>
              <a:t>Note that CCFAS SLC-40 and CCFAS LC-40 are the same launch sites</a:t>
            </a:r>
          </a:p>
        </p:txBody>
      </p:sp>
    </p:spTree>
    <p:extLst>
      <p:ext uri="{BB962C8B-B14F-4D97-AF65-F5344CB8AC3E}">
        <p14:creationId xmlns:p14="http://schemas.microsoft.com/office/powerpoint/2010/main" val="3443355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786079" y="239411"/>
            <a:ext cx="10515600" cy="1005840"/>
          </a:xfrm>
        </p:spPr>
        <p:txBody>
          <a:bodyPr>
            <a:normAutofit fontScale="90000"/>
          </a:bodyPr>
          <a:lstStyle/>
          <a:p>
            <a:r>
              <a:rPr lang="en-US" sz="4400" dirty="0"/>
              <a:t>Folium map with the success/failed launches for each site</a:t>
            </a:r>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39</a:t>
            </a:fld>
            <a:endParaRPr lang="en-US" dirty="0"/>
          </a:p>
        </p:txBody>
      </p:sp>
      <p:pic>
        <p:nvPicPr>
          <p:cNvPr id="5" name="Picture 4">
            <a:extLst>
              <a:ext uri="{FF2B5EF4-FFF2-40B4-BE49-F238E27FC236}">
                <a16:creationId xmlns:a16="http://schemas.microsoft.com/office/drawing/2014/main" id="{7CD80039-352E-4FC2-AE7D-2FFC91568F84}"/>
              </a:ext>
            </a:extLst>
          </p:cNvPr>
          <p:cNvPicPr>
            <a:picLocks noChangeAspect="1"/>
          </p:cNvPicPr>
          <p:nvPr/>
        </p:nvPicPr>
        <p:blipFill rotWithShape="1">
          <a:blip r:embed="rId2"/>
          <a:srcRect r="7964"/>
          <a:stretch/>
        </p:blipFill>
        <p:spPr>
          <a:xfrm>
            <a:off x="786078" y="1718775"/>
            <a:ext cx="5188002" cy="44754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9EC3A6F-51C3-4338-A383-3D08F457E5CA}"/>
              </a:ext>
            </a:extLst>
          </p:cNvPr>
          <p:cNvPicPr>
            <a:picLocks noChangeAspect="1"/>
          </p:cNvPicPr>
          <p:nvPr/>
        </p:nvPicPr>
        <p:blipFill rotWithShape="1">
          <a:blip r:embed="rId3"/>
          <a:srcRect l="1650"/>
          <a:stretch/>
        </p:blipFill>
        <p:spPr>
          <a:xfrm>
            <a:off x="6217920" y="1718775"/>
            <a:ext cx="5188002" cy="4475457"/>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366AEA9C-4F43-49A5-8623-E0D0460FFEE4}"/>
              </a:ext>
            </a:extLst>
          </p:cNvPr>
          <p:cNvSpPr txBox="1"/>
          <p:nvPr/>
        </p:nvSpPr>
        <p:spPr>
          <a:xfrm>
            <a:off x="786078" y="6194232"/>
            <a:ext cx="2795323" cy="584775"/>
          </a:xfrm>
          <a:prstGeom prst="rect">
            <a:avLst/>
          </a:prstGeom>
          <a:noFill/>
        </p:spPr>
        <p:txBody>
          <a:bodyPr wrap="square" rtlCol="0">
            <a:spAutoFit/>
          </a:bodyPr>
          <a:lstStyle/>
          <a:p>
            <a:pPr marL="342900" indent="-342900">
              <a:buFont typeface="Arial" panose="020B0604020202020204" pitchFamily="34" charset="0"/>
              <a:buChar char="•"/>
            </a:pPr>
            <a:r>
              <a:rPr lang="en-CA" sz="1600" dirty="0"/>
              <a:t>Green = successful launch</a:t>
            </a:r>
          </a:p>
          <a:p>
            <a:pPr marL="342900" indent="-342900">
              <a:buFont typeface="Arial" panose="020B0604020202020204" pitchFamily="34" charset="0"/>
              <a:buChar char="•"/>
            </a:pPr>
            <a:r>
              <a:rPr lang="en-CA" sz="1600" dirty="0"/>
              <a:t>Red = unsuccessful launch</a:t>
            </a:r>
          </a:p>
        </p:txBody>
      </p:sp>
      <p:sp>
        <p:nvSpPr>
          <p:cNvPr id="16" name="TextBox 15">
            <a:extLst>
              <a:ext uri="{FF2B5EF4-FFF2-40B4-BE49-F238E27FC236}">
                <a16:creationId xmlns:a16="http://schemas.microsoft.com/office/drawing/2014/main" id="{48F1DDDC-226F-499C-AEBF-48E0E405185E}"/>
              </a:ext>
            </a:extLst>
          </p:cNvPr>
          <p:cNvSpPr txBox="1"/>
          <p:nvPr/>
        </p:nvSpPr>
        <p:spPr>
          <a:xfrm>
            <a:off x="4264329" y="1180371"/>
            <a:ext cx="3663342" cy="461665"/>
          </a:xfrm>
          <a:prstGeom prst="rect">
            <a:avLst/>
          </a:prstGeom>
          <a:noFill/>
        </p:spPr>
        <p:txBody>
          <a:bodyPr wrap="square" rtlCol="0">
            <a:spAutoFit/>
          </a:bodyPr>
          <a:lstStyle/>
          <a:p>
            <a:r>
              <a:rPr lang="en-CA" sz="2400" dirty="0"/>
              <a:t>CCAFS LC-40/CCAFS SLC-40</a:t>
            </a:r>
          </a:p>
        </p:txBody>
      </p:sp>
    </p:spTree>
    <p:extLst>
      <p:ext uri="{BB962C8B-B14F-4D97-AF65-F5344CB8AC3E}">
        <p14:creationId xmlns:p14="http://schemas.microsoft.com/office/powerpoint/2010/main" val="258159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Executive Summary</a:t>
            </a:r>
          </a:p>
        </p:txBody>
      </p:sp>
      <p:sp>
        <p:nvSpPr>
          <p:cNvPr id="5" name="Content Placeholder 2">
            <a:extLst>
              <a:ext uri="{FF2B5EF4-FFF2-40B4-BE49-F238E27FC236}">
                <a16:creationId xmlns:a16="http://schemas.microsoft.com/office/drawing/2014/main" id="{A41CA137-23BE-D343-A99F-678FC4485915}"/>
              </a:ext>
            </a:extLst>
          </p:cNvPr>
          <p:cNvSpPr txBox="1">
            <a:spLocks/>
          </p:cNvSpPr>
          <p:nvPr/>
        </p:nvSpPr>
        <p:spPr>
          <a:xfrm>
            <a:off x="3412238" y="1114423"/>
            <a:ext cx="7966961" cy="560705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a:p>
            <a:r>
              <a:rPr lang="en-US" sz="2200" dirty="0"/>
              <a:t>Summary of all results</a:t>
            </a:r>
          </a:p>
          <a:p>
            <a:pPr lvl="1" algn="just"/>
            <a:r>
              <a:rPr lang="en-US" sz="1800" dirty="0"/>
              <a:t>Cape Canaveral Space Launch Complex 40 (CCAFS SLC 40) had the most launches</a:t>
            </a:r>
          </a:p>
          <a:p>
            <a:pPr lvl="1" algn="just"/>
            <a:r>
              <a:rPr lang="en-US" sz="1800" dirty="0"/>
              <a:t>Most launches were geosynchronous orbit (GTO) </a:t>
            </a:r>
          </a:p>
          <a:p>
            <a:pPr lvl="1" algn="just"/>
            <a:r>
              <a:rPr lang="en-US" sz="1800" dirty="0"/>
              <a:t>Success of first stage launches across all launch sites was 66.67%</a:t>
            </a:r>
          </a:p>
          <a:p>
            <a:pPr lvl="1" algn="just"/>
            <a:r>
              <a:rPr lang="en-US" sz="1800" dirty="0"/>
              <a:t>Total payload mass carried by boosters launched by NASA (CRS) was 111,268 kg’s</a:t>
            </a:r>
          </a:p>
          <a:p>
            <a:pPr lvl="1" algn="just"/>
            <a:r>
              <a:rPr lang="en-US" sz="1800" dirty="0"/>
              <a:t>Average payload mass carried by booster version F9 v1.1 was 2,534 kg</a:t>
            </a:r>
          </a:p>
          <a:p>
            <a:pPr lvl="1" algn="just"/>
            <a:r>
              <a:rPr lang="en-US" sz="1800" dirty="0"/>
              <a:t>The first successful landing outcome in ground pad was achieved on December 22</a:t>
            </a:r>
            <a:r>
              <a:rPr lang="en-US" sz="1800" baseline="30000" dirty="0"/>
              <a:t>nd</a:t>
            </a:r>
            <a:r>
              <a:rPr lang="en-US" sz="1800" dirty="0"/>
              <a:t>, 2015</a:t>
            </a:r>
          </a:p>
          <a:p>
            <a:pPr lvl="1" algn="just"/>
            <a:r>
              <a:rPr lang="en-US" sz="1800" dirty="0"/>
              <a:t>12 Booster Versions were determined to have carried the maximum payload mass</a:t>
            </a:r>
          </a:p>
          <a:p>
            <a:pPr lvl="1" algn="just"/>
            <a:r>
              <a:rPr lang="en-US" sz="1800" dirty="0"/>
              <a:t>When payload is over 10,000 kg's almost all the first stage landings are successful</a:t>
            </a:r>
          </a:p>
          <a:p>
            <a:pPr lvl="1" algn="just"/>
            <a:r>
              <a:rPr lang="en-US" sz="1800" dirty="0"/>
              <a:t>ES-L1, GEO, HEO, and SSO Orbits had the highest success rates</a:t>
            </a:r>
          </a:p>
          <a:p>
            <a:pPr lvl="1" algn="just"/>
            <a:r>
              <a:rPr lang="en-US" sz="1800" dirty="0"/>
              <a:t>Heavy payloads have a negative influence on GTO orbits and positive influence on GTO and Polar LEO (ISS) orbits</a:t>
            </a:r>
          </a:p>
          <a:p>
            <a:pPr lvl="1" algn="just"/>
            <a:r>
              <a:rPr lang="en-US" sz="1800" dirty="0"/>
              <a:t>Success rate of launches have continually increased since 2013</a:t>
            </a:r>
          </a:p>
          <a:p>
            <a:pPr lvl="1" algn="just"/>
            <a:r>
              <a:rPr lang="en-US" sz="1800" dirty="0"/>
              <a:t>Flight Number, Payload Mass, Orbit, Launch Site, Flights, Grid Fins, Reused Legs, Landing Pad, Block, and Reused Count were determined the be the features more important in predicting landing outcome</a:t>
            </a:r>
          </a:p>
          <a:p>
            <a:pPr lvl="1" algn="just"/>
            <a:r>
              <a:rPr lang="en-US" sz="1800" dirty="0"/>
              <a:t>The Kennedy Space Center Launch Complex 39A was shown to have the highest success ratio for landing outcomes</a:t>
            </a:r>
          </a:p>
          <a:p>
            <a:pPr lvl="1" algn="just"/>
            <a:r>
              <a:rPr lang="en-US" sz="1800" dirty="0"/>
              <a:t>All models performed the same with an accuracy score of 83.33%</a:t>
            </a:r>
            <a:endParaRPr lang="en-US" sz="3100" dirty="0"/>
          </a:p>
        </p:txBody>
      </p:sp>
      <p:pic>
        <p:nvPicPr>
          <p:cNvPr id="6" name="Picture 5">
            <a:extLst>
              <a:ext uri="{FF2B5EF4-FFF2-40B4-BE49-F238E27FC236}">
                <a16:creationId xmlns:a16="http://schemas.microsoft.com/office/drawing/2014/main" id="{E4BF18C2-9175-0F42-907F-F0BF5659D2DB}"/>
              </a:ext>
            </a:extLst>
          </p:cNvPr>
          <p:cNvPicPr>
            <a:picLocks noChangeAspect="1"/>
          </p:cNvPicPr>
          <p:nvPr/>
        </p:nvPicPr>
        <p:blipFill>
          <a:blip r:embed="rId3">
            <a:duotone>
              <a:schemeClr val="accent1">
                <a:shade val="45000"/>
                <a:satMod val="135000"/>
              </a:schemeClr>
              <a:prstClr val="white"/>
            </a:duotone>
          </a:blip>
          <a:stretch>
            <a:fillRect/>
          </a:stretch>
        </p:blipFill>
        <p:spPr>
          <a:xfrm>
            <a:off x="838200" y="2736500"/>
            <a:ext cx="2574038" cy="2574038"/>
          </a:xfrm>
          <a:prstGeom prst="rect">
            <a:avLst/>
          </a:prstGeom>
        </p:spPr>
      </p:pic>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4"/>
          </p:nvPr>
        </p:nvSpPr>
        <p:spPr/>
        <p:txBody>
          <a:bodyPr/>
          <a:lstStyle/>
          <a:p>
            <a:fld id="{5075537C-CA84-1446-933C-8E9D027F9201}" type="slidenum">
              <a:rPr lang="en-US" smtClean="0"/>
              <a:t>4</a:t>
            </a:fld>
            <a:endParaRPr lang="en-US" dirty="0"/>
          </a:p>
        </p:txBody>
      </p:sp>
    </p:spTree>
    <p:extLst>
      <p:ext uri="{BB962C8B-B14F-4D97-AF65-F5344CB8AC3E}">
        <p14:creationId xmlns:p14="http://schemas.microsoft.com/office/powerpoint/2010/main" val="3198889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786079" y="239411"/>
            <a:ext cx="10515600" cy="1005840"/>
          </a:xfrm>
        </p:spPr>
        <p:txBody>
          <a:bodyPr>
            <a:normAutofit fontScale="90000"/>
          </a:bodyPr>
          <a:lstStyle/>
          <a:p>
            <a:r>
              <a:rPr lang="en-US" sz="4400" dirty="0"/>
              <a:t>Folium map with the success/failed launches for each site (continued…)</a:t>
            </a:r>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40</a:t>
            </a:fld>
            <a:endParaRPr lang="en-US" dirty="0"/>
          </a:p>
        </p:txBody>
      </p:sp>
      <p:pic>
        <p:nvPicPr>
          <p:cNvPr id="12" name="Picture 11">
            <a:extLst>
              <a:ext uri="{FF2B5EF4-FFF2-40B4-BE49-F238E27FC236}">
                <a16:creationId xmlns:a16="http://schemas.microsoft.com/office/drawing/2014/main" id="{A9A93164-0618-41BA-B638-6EB6F3C36B23}"/>
              </a:ext>
            </a:extLst>
          </p:cNvPr>
          <p:cNvPicPr>
            <a:picLocks noChangeAspect="1"/>
          </p:cNvPicPr>
          <p:nvPr/>
        </p:nvPicPr>
        <p:blipFill>
          <a:blip r:embed="rId2"/>
          <a:stretch>
            <a:fillRect/>
          </a:stretch>
        </p:blipFill>
        <p:spPr>
          <a:xfrm>
            <a:off x="786079" y="1892922"/>
            <a:ext cx="5075637" cy="419291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0B2B9DC1-0C3B-4F61-A030-47FB12948EF6}"/>
              </a:ext>
            </a:extLst>
          </p:cNvPr>
          <p:cNvPicPr>
            <a:picLocks noChangeAspect="1"/>
          </p:cNvPicPr>
          <p:nvPr/>
        </p:nvPicPr>
        <p:blipFill rotWithShape="1">
          <a:blip r:embed="rId3"/>
          <a:srcRect b="8228"/>
          <a:stretch/>
        </p:blipFill>
        <p:spPr>
          <a:xfrm>
            <a:off x="5959156" y="1892922"/>
            <a:ext cx="5145723" cy="419291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6837DEE-97E3-4AF0-9445-D76BADF40857}"/>
              </a:ext>
            </a:extLst>
          </p:cNvPr>
          <p:cNvSpPr txBox="1"/>
          <p:nvPr/>
        </p:nvSpPr>
        <p:spPr>
          <a:xfrm>
            <a:off x="2641600" y="1384420"/>
            <a:ext cx="1371600" cy="400110"/>
          </a:xfrm>
          <a:prstGeom prst="rect">
            <a:avLst/>
          </a:prstGeom>
          <a:noFill/>
        </p:spPr>
        <p:txBody>
          <a:bodyPr wrap="square" rtlCol="0">
            <a:spAutoFit/>
          </a:bodyPr>
          <a:lstStyle/>
          <a:p>
            <a:r>
              <a:rPr lang="en-CA" sz="2000" dirty="0"/>
              <a:t>KSC LC-39A</a:t>
            </a:r>
          </a:p>
        </p:txBody>
      </p:sp>
      <p:sp>
        <p:nvSpPr>
          <p:cNvPr id="9" name="TextBox 8">
            <a:extLst>
              <a:ext uri="{FF2B5EF4-FFF2-40B4-BE49-F238E27FC236}">
                <a16:creationId xmlns:a16="http://schemas.microsoft.com/office/drawing/2014/main" id="{34669D43-EF7F-4FB6-9C64-1AFEA8B6E30B}"/>
              </a:ext>
            </a:extLst>
          </p:cNvPr>
          <p:cNvSpPr txBox="1"/>
          <p:nvPr/>
        </p:nvSpPr>
        <p:spPr>
          <a:xfrm>
            <a:off x="7863840" y="1384420"/>
            <a:ext cx="1757680" cy="400110"/>
          </a:xfrm>
          <a:prstGeom prst="rect">
            <a:avLst/>
          </a:prstGeom>
          <a:noFill/>
        </p:spPr>
        <p:txBody>
          <a:bodyPr wrap="square" rtlCol="0">
            <a:spAutoFit/>
          </a:bodyPr>
          <a:lstStyle/>
          <a:p>
            <a:r>
              <a:rPr lang="en-CA" sz="2000" dirty="0"/>
              <a:t>VAFB SLC-4E</a:t>
            </a:r>
          </a:p>
        </p:txBody>
      </p:sp>
      <p:sp>
        <p:nvSpPr>
          <p:cNvPr id="11" name="TextBox 10">
            <a:extLst>
              <a:ext uri="{FF2B5EF4-FFF2-40B4-BE49-F238E27FC236}">
                <a16:creationId xmlns:a16="http://schemas.microsoft.com/office/drawing/2014/main" id="{9D84C6D6-4813-49A7-BE29-36286610D51E}"/>
              </a:ext>
            </a:extLst>
          </p:cNvPr>
          <p:cNvSpPr txBox="1"/>
          <p:nvPr/>
        </p:nvSpPr>
        <p:spPr>
          <a:xfrm>
            <a:off x="786078" y="6194232"/>
            <a:ext cx="2795323" cy="584775"/>
          </a:xfrm>
          <a:prstGeom prst="rect">
            <a:avLst/>
          </a:prstGeom>
          <a:noFill/>
        </p:spPr>
        <p:txBody>
          <a:bodyPr wrap="square" rtlCol="0">
            <a:spAutoFit/>
          </a:bodyPr>
          <a:lstStyle/>
          <a:p>
            <a:pPr marL="342900" indent="-342900">
              <a:buFont typeface="Arial" panose="020B0604020202020204" pitchFamily="34" charset="0"/>
              <a:buChar char="•"/>
            </a:pPr>
            <a:r>
              <a:rPr lang="en-CA" sz="1600" dirty="0"/>
              <a:t>Green = successful launch</a:t>
            </a:r>
          </a:p>
          <a:p>
            <a:pPr marL="342900" indent="-342900">
              <a:buFont typeface="Arial" panose="020B0604020202020204" pitchFamily="34" charset="0"/>
              <a:buChar char="•"/>
            </a:pPr>
            <a:r>
              <a:rPr lang="en-CA" sz="1600" dirty="0"/>
              <a:t>Red = unsuccessful launch</a:t>
            </a:r>
          </a:p>
        </p:txBody>
      </p:sp>
    </p:spTree>
    <p:extLst>
      <p:ext uri="{BB962C8B-B14F-4D97-AF65-F5344CB8AC3E}">
        <p14:creationId xmlns:p14="http://schemas.microsoft.com/office/powerpoint/2010/main" val="2594305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786079" y="239411"/>
            <a:ext cx="10186721" cy="1005840"/>
          </a:xfrm>
        </p:spPr>
        <p:txBody>
          <a:bodyPr>
            <a:normAutofit/>
          </a:bodyPr>
          <a:lstStyle/>
          <a:p>
            <a:r>
              <a:rPr lang="en-US" sz="2800" dirty="0"/>
              <a:t>Map illustrating the distances between KSC LC-39A and the Florida East Coast Railway </a:t>
            </a:r>
            <a:endParaRPr lang="en-US" sz="4400" dirty="0"/>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41</a:t>
            </a:fld>
            <a:endParaRPr lang="en-US" dirty="0"/>
          </a:p>
        </p:txBody>
      </p:sp>
      <p:sp>
        <p:nvSpPr>
          <p:cNvPr id="9" name="TextBox 8">
            <a:extLst>
              <a:ext uri="{FF2B5EF4-FFF2-40B4-BE49-F238E27FC236}">
                <a16:creationId xmlns:a16="http://schemas.microsoft.com/office/drawing/2014/main" id="{34669D43-EF7F-4FB6-9C64-1AFEA8B6E30B}"/>
              </a:ext>
            </a:extLst>
          </p:cNvPr>
          <p:cNvSpPr txBox="1"/>
          <p:nvPr/>
        </p:nvSpPr>
        <p:spPr>
          <a:xfrm>
            <a:off x="1563794" y="6013588"/>
            <a:ext cx="8631289" cy="400110"/>
          </a:xfrm>
          <a:prstGeom prst="rect">
            <a:avLst/>
          </a:prstGeom>
          <a:noFill/>
        </p:spPr>
        <p:txBody>
          <a:bodyPr wrap="square" rtlCol="0">
            <a:spAutoFit/>
          </a:bodyPr>
          <a:lstStyle/>
          <a:p>
            <a:pPr algn="ctr"/>
            <a:r>
              <a:rPr lang="en-CA" sz="2000" dirty="0"/>
              <a:t>The distance between FECR and KSC LC-39A was calculated to be 15.15km</a:t>
            </a:r>
          </a:p>
        </p:txBody>
      </p:sp>
      <p:pic>
        <p:nvPicPr>
          <p:cNvPr id="6" name="Picture 5">
            <a:extLst>
              <a:ext uri="{FF2B5EF4-FFF2-40B4-BE49-F238E27FC236}">
                <a16:creationId xmlns:a16="http://schemas.microsoft.com/office/drawing/2014/main" id="{B889C0CE-CC87-4B95-AB45-C2B069592EFB}"/>
              </a:ext>
            </a:extLst>
          </p:cNvPr>
          <p:cNvPicPr>
            <a:picLocks noChangeAspect="1"/>
          </p:cNvPicPr>
          <p:nvPr/>
        </p:nvPicPr>
        <p:blipFill>
          <a:blip r:embed="rId2"/>
          <a:stretch>
            <a:fillRect/>
          </a:stretch>
        </p:blipFill>
        <p:spPr>
          <a:xfrm>
            <a:off x="1958785" y="1305645"/>
            <a:ext cx="7841308" cy="46475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887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PIDS + Plotly Dash | RAPIDS">
            <a:extLst>
              <a:ext uri="{FF2B5EF4-FFF2-40B4-BE49-F238E27FC236}">
                <a16:creationId xmlns:a16="http://schemas.microsoft.com/office/drawing/2014/main" id="{5C71424C-8909-4ABC-A28C-0F947BF03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224" r="72586" b="27660"/>
          <a:stretch/>
        </p:blipFill>
        <p:spPr bwMode="auto">
          <a:xfrm>
            <a:off x="6648226" y="1083724"/>
            <a:ext cx="4927002" cy="5272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831850" y="1709738"/>
            <a:ext cx="5816376" cy="2852737"/>
          </a:xfrm>
        </p:spPr>
        <p:txBody>
          <a:bodyPr/>
          <a:lstStyle/>
          <a:p>
            <a:r>
              <a:rPr lang="en-US" dirty="0"/>
              <a:t>Build a Dashboard with Plotly Dash</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42</a:t>
            </a:fld>
            <a:endParaRPr lang="en-US" dirty="0"/>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Pie Chart of Launches for All Sites</a:t>
            </a:r>
          </a:p>
        </p:txBody>
      </p:sp>
      <p:pic>
        <p:nvPicPr>
          <p:cNvPr id="6" name="Content Placeholder 5">
            <a:extLst>
              <a:ext uri="{FF2B5EF4-FFF2-40B4-BE49-F238E27FC236}">
                <a16:creationId xmlns:a16="http://schemas.microsoft.com/office/drawing/2014/main" id="{D8B2A37D-9BAE-48AB-80BA-C7B59E51FF74}"/>
              </a:ext>
            </a:extLst>
          </p:cNvPr>
          <p:cNvPicPr>
            <a:picLocks noGrp="1" noChangeAspect="1"/>
          </p:cNvPicPr>
          <p:nvPr>
            <p:ph idx="1"/>
          </p:nvPr>
        </p:nvPicPr>
        <p:blipFill rotWithShape="1">
          <a:blip r:embed="rId2"/>
          <a:srcRect r="70119" b="84920"/>
          <a:stretch/>
        </p:blipFill>
        <p:spPr>
          <a:xfrm>
            <a:off x="5582323" y="1525213"/>
            <a:ext cx="5797335" cy="8091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43</a:t>
            </a:fld>
            <a:endParaRPr lang="en-US" dirty="0"/>
          </a:p>
        </p:txBody>
      </p:sp>
      <p:pic>
        <p:nvPicPr>
          <p:cNvPr id="8" name="Picture 7">
            <a:extLst>
              <a:ext uri="{FF2B5EF4-FFF2-40B4-BE49-F238E27FC236}">
                <a16:creationId xmlns:a16="http://schemas.microsoft.com/office/drawing/2014/main" id="{3A6828E3-43FD-4F70-8631-87AB839E49E7}"/>
              </a:ext>
            </a:extLst>
          </p:cNvPr>
          <p:cNvPicPr>
            <a:picLocks noChangeAspect="1"/>
          </p:cNvPicPr>
          <p:nvPr/>
        </p:nvPicPr>
        <p:blipFill rotWithShape="1">
          <a:blip r:embed="rId2"/>
          <a:srcRect l="34528" t="18668" r="44626" b="7105"/>
          <a:stretch/>
        </p:blipFill>
        <p:spPr>
          <a:xfrm>
            <a:off x="5582323" y="2469049"/>
            <a:ext cx="4317973" cy="4252425"/>
          </a:xfrm>
          <a:prstGeom prst="rect">
            <a:avLst/>
          </a:prstGeom>
        </p:spPr>
      </p:pic>
      <p:pic>
        <p:nvPicPr>
          <p:cNvPr id="10" name="Picture 9">
            <a:extLst>
              <a:ext uri="{FF2B5EF4-FFF2-40B4-BE49-F238E27FC236}">
                <a16:creationId xmlns:a16="http://schemas.microsoft.com/office/drawing/2014/main" id="{67196384-7A8C-437B-B21B-9A6F80639DBE}"/>
              </a:ext>
            </a:extLst>
          </p:cNvPr>
          <p:cNvPicPr>
            <a:picLocks noChangeAspect="1"/>
          </p:cNvPicPr>
          <p:nvPr/>
        </p:nvPicPr>
        <p:blipFill rotWithShape="1">
          <a:blip r:embed="rId2"/>
          <a:srcRect l="89382" t="17538" b="52472"/>
          <a:stretch/>
        </p:blipFill>
        <p:spPr>
          <a:xfrm>
            <a:off x="9821732" y="2483275"/>
            <a:ext cx="1682327" cy="1314173"/>
          </a:xfrm>
          <a:prstGeom prst="rect">
            <a:avLst/>
          </a:prstGeom>
        </p:spPr>
      </p:pic>
      <p:sp>
        <p:nvSpPr>
          <p:cNvPr id="11" name="TextBox 10">
            <a:extLst>
              <a:ext uri="{FF2B5EF4-FFF2-40B4-BE49-F238E27FC236}">
                <a16:creationId xmlns:a16="http://schemas.microsoft.com/office/drawing/2014/main" id="{6E691892-6A2B-48AD-AD9A-E2EE88998375}"/>
              </a:ext>
            </a:extLst>
          </p:cNvPr>
          <p:cNvSpPr txBox="1"/>
          <p:nvPr/>
        </p:nvSpPr>
        <p:spPr>
          <a:xfrm>
            <a:off x="1045881" y="2483275"/>
            <a:ext cx="4308089" cy="3108543"/>
          </a:xfrm>
          <a:prstGeom prst="rect">
            <a:avLst/>
          </a:prstGeom>
          <a:noFill/>
        </p:spPr>
        <p:txBody>
          <a:bodyPr wrap="square" rtlCol="0">
            <a:spAutoFit/>
          </a:bodyPr>
          <a:lstStyle/>
          <a:p>
            <a:r>
              <a:rPr lang="en-CA" sz="2800" dirty="0"/>
              <a:t>This pie chart displays the number of successful launches for each site. Such that KSC LC-39A is shown to have the most successful while CCAFS SLC-40 has had the least success. </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Pie Chart of KSC LC-39A Launches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44</a:t>
            </a:fld>
            <a:endParaRPr lang="en-US" dirty="0"/>
          </a:p>
        </p:txBody>
      </p:sp>
      <p:pic>
        <p:nvPicPr>
          <p:cNvPr id="8" name="Picture 7">
            <a:extLst>
              <a:ext uri="{FF2B5EF4-FFF2-40B4-BE49-F238E27FC236}">
                <a16:creationId xmlns:a16="http://schemas.microsoft.com/office/drawing/2014/main" id="{5AEA120A-3150-44D7-A172-294B3FD13923}"/>
              </a:ext>
            </a:extLst>
          </p:cNvPr>
          <p:cNvPicPr>
            <a:picLocks noChangeAspect="1"/>
          </p:cNvPicPr>
          <p:nvPr/>
        </p:nvPicPr>
        <p:blipFill rotWithShape="1">
          <a:blip r:embed="rId2"/>
          <a:srcRect r="72912" b="83971"/>
          <a:stretch/>
        </p:blipFill>
        <p:spPr>
          <a:xfrm>
            <a:off x="5800512" y="1430354"/>
            <a:ext cx="5051280" cy="836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2122FD39-1A2C-4E53-95C8-0D5EDAF68236}"/>
              </a:ext>
            </a:extLst>
          </p:cNvPr>
          <p:cNvPicPr>
            <a:picLocks noChangeAspect="1"/>
          </p:cNvPicPr>
          <p:nvPr/>
        </p:nvPicPr>
        <p:blipFill rotWithShape="1">
          <a:blip r:embed="rId2"/>
          <a:srcRect l="36000" t="16029" r="41059" b="6729"/>
          <a:stretch/>
        </p:blipFill>
        <p:spPr>
          <a:xfrm>
            <a:off x="5878473" y="2359643"/>
            <a:ext cx="4530431" cy="4269058"/>
          </a:xfrm>
          <a:prstGeom prst="rect">
            <a:avLst/>
          </a:prstGeom>
        </p:spPr>
      </p:pic>
      <p:pic>
        <p:nvPicPr>
          <p:cNvPr id="12" name="Picture 11">
            <a:extLst>
              <a:ext uri="{FF2B5EF4-FFF2-40B4-BE49-F238E27FC236}">
                <a16:creationId xmlns:a16="http://schemas.microsoft.com/office/drawing/2014/main" id="{66F01C26-6223-4086-8F77-05FC07BFBAB3}"/>
              </a:ext>
            </a:extLst>
          </p:cNvPr>
          <p:cNvPicPr>
            <a:picLocks noChangeAspect="1"/>
          </p:cNvPicPr>
          <p:nvPr/>
        </p:nvPicPr>
        <p:blipFill rotWithShape="1">
          <a:blip r:embed="rId2"/>
          <a:srcRect l="95118" t="16029" b="61151"/>
          <a:stretch/>
        </p:blipFill>
        <p:spPr>
          <a:xfrm>
            <a:off x="9871651" y="2359643"/>
            <a:ext cx="1074506" cy="1405534"/>
          </a:xfrm>
          <a:prstGeom prst="rect">
            <a:avLst/>
          </a:prstGeom>
        </p:spPr>
      </p:pic>
      <p:sp>
        <p:nvSpPr>
          <p:cNvPr id="13" name="TextBox 12">
            <a:extLst>
              <a:ext uri="{FF2B5EF4-FFF2-40B4-BE49-F238E27FC236}">
                <a16:creationId xmlns:a16="http://schemas.microsoft.com/office/drawing/2014/main" id="{5A9C96A6-ED4D-4D23-9D04-645FB964CE85}"/>
              </a:ext>
            </a:extLst>
          </p:cNvPr>
          <p:cNvSpPr txBox="1"/>
          <p:nvPr/>
        </p:nvSpPr>
        <p:spPr>
          <a:xfrm>
            <a:off x="1251473" y="2368234"/>
            <a:ext cx="4092687" cy="3970318"/>
          </a:xfrm>
          <a:prstGeom prst="rect">
            <a:avLst/>
          </a:prstGeom>
          <a:noFill/>
        </p:spPr>
        <p:txBody>
          <a:bodyPr wrap="square" rtlCol="0">
            <a:spAutoFit/>
          </a:bodyPr>
          <a:lstStyle/>
          <a:p>
            <a:pPr algn="just"/>
            <a:r>
              <a:rPr lang="en-CA" sz="2800" dirty="0"/>
              <a:t>In this pie chart we focus on launch site KSC LC-39A since this site had the highest ratio of successes. The blue are repersents the succesful class (i.e. class 1) while the red area is the unsuccessful class (i.e. class 0) </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t>Scatter Plot of Payload vs Launch Outcome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45</a:t>
            </a:fld>
            <a:endParaRPr lang="en-US" dirty="0"/>
          </a:p>
        </p:txBody>
      </p:sp>
      <p:sp>
        <p:nvSpPr>
          <p:cNvPr id="6" name="Content Placeholder 5">
            <a:extLst>
              <a:ext uri="{FF2B5EF4-FFF2-40B4-BE49-F238E27FC236}">
                <a16:creationId xmlns:a16="http://schemas.microsoft.com/office/drawing/2014/main" id="{CA50AE80-3B96-47FC-8C3D-366C5731500C}"/>
              </a:ext>
            </a:extLst>
          </p:cNvPr>
          <p:cNvSpPr>
            <a:spLocks noGrp="1"/>
          </p:cNvSpPr>
          <p:nvPr>
            <p:ph idx="1"/>
          </p:nvPr>
        </p:nvSpPr>
        <p:spPr>
          <a:xfrm>
            <a:off x="838200" y="1443700"/>
            <a:ext cx="8376920" cy="1579637"/>
          </a:xfrm>
        </p:spPr>
        <p:txBody>
          <a:bodyPr>
            <a:normAutofit/>
          </a:bodyPr>
          <a:lstStyle/>
          <a:p>
            <a:r>
              <a:rPr lang="en-CA" sz="2400" dirty="0"/>
              <a:t>The first chart displays the launch outcomes for payloads weigh between 1000 – 5000kg’s. In addition, the launch outcomes are further cateogrized by their booster version</a:t>
            </a:r>
          </a:p>
        </p:txBody>
      </p:sp>
      <p:pic>
        <p:nvPicPr>
          <p:cNvPr id="8" name="Picture 7">
            <a:extLst>
              <a:ext uri="{FF2B5EF4-FFF2-40B4-BE49-F238E27FC236}">
                <a16:creationId xmlns:a16="http://schemas.microsoft.com/office/drawing/2014/main" id="{ACBDE711-90EA-440F-90B0-C5FE493ED9C5}"/>
              </a:ext>
            </a:extLst>
          </p:cNvPr>
          <p:cNvPicPr>
            <a:picLocks noChangeAspect="1"/>
          </p:cNvPicPr>
          <p:nvPr/>
        </p:nvPicPr>
        <p:blipFill rotWithShape="1">
          <a:blip r:embed="rId2"/>
          <a:srcRect l="2295" t="-364" r="74941" b="88464"/>
          <a:stretch/>
        </p:blipFill>
        <p:spPr>
          <a:xfrm>
            <a:off x="3383654" y="3023337"/>
            <a:ext cx="4713492" cy="65982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A55AAFDC-14F0-4036-B57A-E3354FE8A56B}"/>
              </a:ext>
            </a:extLst>
          </p:cNvPr>
          <p:cNvPicPr>
            <a:picLocks noChangeAspect="1"/>
          </p:cNvPicPr>
          <p:nvPr/>
        </p:nvPicPr>
        <p:blipFill rotWithShape="1">
          <a:blip r:embed="rId2"/>
          <a:srcRect t="14888" r="13750"/>
          <a:stretch/>
        </p:blipFill>
        <p:spPr>
          <a:xfrm>
            <a:off x="448682" y="3799588"/>
            <a:ext cx="9674263" cy="255676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C067D42-B775-42A1-89C9-DBAC192B18D0}"/>
              </a:ext>
            </a:extLst>
          </p:cNvPr>
          <p:cNvPicPr>
            <a:picLocks noChangeAspect="1"/>
          </p:cNvPicPr>
          <p:nvPr/>
        </p:nvPicPr>
        <p:blipFill rotWithShape="1">
          <a:blip r:embed="rId2"/>
          <a:srcRect l="86471" t="16807" b="53871"/>
          <a:stretch/>
        </p:blipFill>
        <p:spPr>
          <a:xfrm>
            <a:off x="10122945" y="3799588"/>
            <a:ext cx="1786463" cy="1036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838200" y="365125"/>
            <a:ext cx="10812332" cy="1325563"/>
          </a:xfrm>
        </p:spPr>
        <p:txBody>
          <a:bodyPr>
            <a:normAutofit/>
          </a:bodyPr>
          <a:lstStyle/>
          <a:p>
            <a:r>
              <a:rPr lang="en-US" sz="3600" dirty="0"/>
              <a:t>Scatter Plot of Payload vs Launch Outcome (cont..)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46</a:t>
            </a:fld>
            <a:endParaRPr lang="en-US" dirty="0"/>
          </a:p>
        </p:txBody>
      </p:sp>
      <p:sp>
        <p:nvSpPr>
          <p:cNvPr id="6" name="Content Placeholder 5">
            <a:extLst>
              <a:ext uri="{FF2B5EF4-FFF2-40B4-BE49-F238E27FC236}">
                <a16:creationId xmlns:a16="http://schemas.microsoft.com/office/drawing/2014/main" id="{CA50AE80-3B96-47FC-8C3D-366C5731500C}"/>
              </a:ext>
            </a:extLst>
          </p:cNvPr>
          <p:cNvSpPr>
            <a:spLocks noGrp="1"/>
          </p:cNvSpPr>
          <p:nvPr>
            <p:ph idx="1"/>
          </p:nvPr>
        </p:nvSpPr>
        <p:spPr>
          <a:xfrm>
            <a:off x="838200" y="1690688"/>
            <a:ext cx="6710680" cy="1340237"/>
          </a:xfrm>
        </p:spPr>
        <p:txBody>
          <a:bodyPr>
            <a:normAutofit/>
          </a:bodyPr>
          <a:lstStyle/>
          <a:p>
            <a:r>
              <a:rPr lang="en-CA" dirty="0"/>
              <a:t>In this chart we display the same information but for payloads weighing between 5000 – 10,000 kg’s</a:t>
            </a:r>
          </a:p>
        </p:txBody>
      </p:sp>
      <p:pic>
        <p:nvPicPr>
          <p:cNvPr id="12" name="Picture 11">
            <a:extLst>
              <a:ext uri="{FF2B5EF4-FFF2-40B4-BE49-F238E27FC236}">
                <a16:creationId xmlns:a16="http://schemas.microsoft.com/office/drawing/2014/main" id="{BCAA2547-0EDE-480A-B3BE-D0EC62068829}"/>
              </a:ext>
            </a:extLst>
          </p:cNvPr>
          <p:cNvPicPr>
            <a:picLocks noChangeAspect="1"/>
          </p:cNvPicPr>
          <p:nvPr/>
        </p:nvPicPr>
        <p:blipFill rotWithShape="1">
          <a:blip r:embed="rId2"/>
          <a:srcRect l="329" t="19131" r="12814" b="1594"/>
          <a:stretch/>
        </p:blipFill>
        <p:spPr>
          <a:xfrm>
            <a:off x="838200" y="3827075"/>
            <a:ext cx="9472810" cy="251631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51AFBD5-82C7-464B-B751-D47AFCFF9055}"/>
              </a:ext>
            </a:extLst>
          </p:cNvPr>
          <p:cNvPicPr>
            <a:picLocks noChangeAspect="1"/>
          </p:cNvPicPr>
          <p:nvPr/>
        </p:nvPicPr>
        <p:blipFill rotWithShape="1">
          <a:blip r:embed="rId3"/>
          <a:srcRect l="2295" t="-364" r="74941" b="88464"/>
          <a:stretch/>
        </p:blipFill>
        <p:spPr>
          <a:xfrm>
            <a:off x="3739254" y="3099088"/>
            <a:ext cx="4713492" cy="65982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A856E19-6CF9-4958-A138-A73E5C44CBF3}"/>
              </a:ext>
            </a:extLst>
          </p:cNvPr>
          <p:cNvPicPr>
            <a:picLocks noChangeAspect="1"/>
          </p:cNvPicPr>
          <p:nvPr/>
        </p:nvPicPr>
        <p:blipFill rotWithShape="1">
          <a:blip r:embed="rId3"/>
          <a:srcRect l="86471" t="16807" b="53871"/>
          <a:stretch/>
        </p:blipFill>
        <p:spPr>
          <a:xfrm>
            <a:off x="10311010" y="3814113"/>
            <a:ext cx="1786463" cy="1036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9696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Model Icon, HD Png Download , Transparent Png Image -  PNGitem">
            <a:extLst>
              <a:ext uri="{FF2B5EF4-FFF2-40B4-BE49-F238E27FC236}">
                <a16:creationId xmlns:a16="http://schemas.microsoft.com/office/drawing/2014/main" id="{94B86ED6-4DF1-4768-B16A-31BFF73A04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33" b="89807" l="8256" r="90581">
                        <a14:foregroundMark x1="9767" y1="55150" x2="9186" y2="45172"/>
                        <a14:foregroundMark x1="9186" y1="45172" x2="9767" y2="54292"/>
                        <a14:foregroundMark x1="9767" y1="54292" x2="8721" y2="45064"/>
                        <a14:foregroundMark x1="8721" y1="45064" x2="8372" y2="53112"/>
                        <a14:foregroundMark x1="31047" y1="10408" x2="39070" y2="7833"/>
                        <a14:foregroundMark x1="39070" y1="7833" x2="40814" y2="9764"/>
                        <a14:foregroundMark x1="53256" y1="9764" x2="54302" y2="19099"/>
                        <a14:foregroundMark x1="54302" y1="19099" x2="68488" y2="18026"/>
                        <a14:foregroundMark x1="68488" y1="18026" x2="77209" y2="24034"/>
                        <a14:foregroundMark x1="77209" y1="24034" x2="57326" y2="33369"/>
                        <a14:foregroundMark x1="57326" y1="33369" x2="66395" y2="32189"/>
                        <a14:foregroundMark x1="66395" y1="32189" x2="71163" y2="22103"/>
                        <a14:foregroundMark x1="71163" y1="22103" x2="66977" y2="15665"/>
                        <a14:foregroundMark x1="74186" y1="18240" x2="62209" y2="12124"/>
                        <a14:foregroundMark x1="62209" y1="12124" x2="65233" y2="14914"/>
                        <a14:foregroundMark x1="70349" y1="13948" x2="70349" y2="13948"/>
                        <a14:foregroundMark x1="65930" y1="11159" x2="76047" y2="18562"/>
                        <a14:foregroundMark x1="76047" y1="18562" x2="89767" y2="44850"/>
                        <a14:foregroundMark x1="89767" y1="44850" x2="90581" y2="54077"/>
                        <a14:foregroundMark x1="90581" y1="54077" x2="76163" y2="82833"/>
                        <a14:foregroundMark x1="76163" y1="82833" x2="68953" y2="88197"/>
                        <a14:foregroundMark x1="68953" y1="88197" x2="57907" y2="88627"/>
                        <a14:foregroundMark x1="57907" y1="88627" x2="52558" y2="81974"/>
                        <a14:foregroundMark x1="52558" y1="81974" x2="53023" y2="74249"/>
                        <a14:foregroundMark x1="53023" y1="74249" x2="61279" y2="78326"/>
                        <a14:foregroundMark x1="61279" y1="78326" x2="67791" y2="72425"/>
                        <a14:foregroundMark x1="67791" y1="72425" x2="58953" y2="66094"/>
                        <a14:foregroundMark x1="58953" y1="66094" x2="81860" y2="63734"/>
                        <a14:foregroundMark x1="81860" y1="63734" x2="76163" y2="55579"/>
                        <a14:foregroundMark x1="76163" y1="55579" x2="65233" y2="59335"/>
                        <a14:foregroundMark x1="65233" y1="59335" x2="54419" y2="58584"/>
                        <a14:foregroundMark x1="54419" y1="58584" x2="53721" y2="50858"/>
                        <a14:foregroundMark x1="61020" y1="51564" x2="65930" y2="52039"/>
                        <a14:foregroundMark x1="53721" y1="50858" x2="57920" y2="51264"/>
                        <a14:foregroundMark x1="65930" y1="52039" x2="61628" y2="41416"/>
                        <a14:foregroundMark x1="61628" y1="41416" x2="52093" y2="45494"/>
                        <a14:foregroundMark x1="52093" y1="45494" x2="60116" y2="37554"/>
                        <a14:foregroundMark x1="60116" y1="37554" x2="72907" y2="43348"/>
                        <a14:foregroundMark x1="72907" y1="43348" x2="81047" y2="40773"/>
                        <a14:foregroundMark x1="81047" y1="40773" x2="66047" y2="12768"/>
                        <a14:foregroundMark x1="82558" y1="47318" x2="75116" y2="40665"/>
                        <a14:foregroundMark x1="75116" y1="40665" x2="81512" y2="46245"/>
                        <a14:foregroundMark x1="81512" y1="46245" x2="73488" y2="49356"/>
                        <a14:foregroundMark x1="73488" y1="49356" x2="70698" y2="49249"/>
                        <a14:foregroundMark x1="78372" y1="71888" x2="71279" y2="68133"/>
                        <a14:foregroundMark x1="71279" y1="68133" x2="73837" y2="72210"/>
                        <a14:foregroundMark x1="52674" y1="66524" x2="53605" y2="67167"/>
                        <a14:foregroundMark x1="59651" y1="64270" x2="53953" y2="69742"/>
                        <a14:foregroundMark x1="53953" y1="69742" x2="57907" y2="68455"/>
                        <a14:foregroundMark x1="58605" y1="35944" x2="51628" y2="31116"/>
                        <a14:foregroundMark x1="51628" y1="31116" x2="60233" y2="34013"/>
                        <a14:foregroundMark x1="53721" y1="17597" x2="53721" y2="25966"/>
                        <a14:foregroundMark x1="53721" y1="25966" x2="52674" y2="17597"/>
                        <a14:foregroundMark x1="52674" y1="17597" x2="55465" y2="20815"/>
                        <a14:foregroundMark x1="76512" y1="75107" x2="65233" y2="84549"/>
                        <a14:foregroundMark x1="65233" y1="84549" x2="73837" y2="76502"/>
                        <a14:foregroundMark x1="73837" y1="76502" x2="72674" y2="76073"/>
                        <a14:foregroundMark x1="52674" y1="58691" x2="52674" y2="51288"/>
                        <a14:foregroundMark x1="54651" y1="9871" x2="70349" y2="11373"/>
                        <a14:foregroundMark x1="70349" y1="11373" x2="76279" y2="18348"/>
                        <a14:foregroundMark x1="76279" y1="18348" x2="76279" y2="18348"/>
                        <a14:backgroundMark x1="60000" y1="50000" x2="59884" y2="48391"/>
                        <a14:backgroundMark x1="61047" y1="51609" x2="57558" y2="50644"/>
                      </a14:backgroundRemoval>
                    </a14:imgEffect>
                  </a14:imgLayer>
                </a14:imgProps>
              </a:ext>
              <a:ext uri="{28A0092B-C50C-407E-A947-70E740481C1C}">
                <a14:useLocalDpi xmlns:a14="http://schemas.microsoft.com/office/drawing/2010/main" val="0"/>
              </a:ext>
            </a:extLst>
          </a:blip>
          <a:srcRect/>
          <a:stretch>
            <a:fillRect/>
          </a:stretch>
        </p:blipFill>
        <p:spPr bwMode="auto">
          <a:xfrm>
            <a:off x="5527040" y="0"/>
            <a:ext cx="6444030" cy="69839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a:xfrm>
            <a:off x="598170" y="1730058"/>
            <a:ext cx="6117590" cy="2852737"/>
          </a:xfrm>
        </p:spPr>
        <p:txBody>
          <a:bodyPr/>
          <a:lstStyle/>
          <a:p>
            <a:r>
              <a:rPr lang="en-US" dirty="0"/>
              <a:t>Predictive Analysis </a:t>
            </a:r>
            <a:br>
              <a:rPr lang="en-US" dirty="0"/>
            </a:br>
            <a:r>
              <a:rPr lang="en-US" dirty="0"/>
              <a:t>(Classification)</a:t>
            </a:r>
          </a:p>
        </p:txBody>
      </p:sp>
      <p:sp>
        <p:nvSpPr>
          <p:cNvPr id="3" name="Slide Number Placeholder 2">
            <a:extLst>
              <a:ext uri="{FF2B5EF4-FFF2-40B4-BE49-F238E27FC236}">
                <a16:creationId xmlns:a16="http://schemas.microsoft.com/office/drawing/2014/main" id="{14FDC8F1-F98E-B74A-AFE7-5BAA1319DEFF}"/>
              </a:ext>
            </a:extLst>
          </p:cNvPr>
          <p:cNvSpPr>
            <a:spLocks noGrp="1"/>
          </p:cNvSpPr>
          <p:nvPr>
            <p:ph type="sldNum" sz="quarter" idx="4"/>
          </p:nvPr>
        </p:nvSpPr>
        <p:spPr/>
        <p:txBody>
          <a:bodyPr/>
          <a:lstStyle/>
          <a:p>
            <a:fld id="{5075537C-CA84-1446-933C-8E9D027F9201}" type="slidenum">
              <a:rPr lang="en-US" smtClean="0"/>
              <a:t>47</a:t>
            </a:fld>
            <a:endParaRPr lang="en-US" dirty="0"/>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585788" y="319088"/>
            <a:ext cx="3932237" cy="899160"/>
          </a:xfrm>
        </p:spPr>
        <p:txBody>
          <a:bodyPr anchor="b">
            <a:normAutofit/>
          </a:bodyPr>
          <a:lstStyle/>
          <a:p>
            <a:r>
              <a:rPr lang="en-US" dirty="0"/>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1131094" y="6173787"/>
            <a:ext cx="9929812" cy="365125"/>
          </a:xfrm>
        </p:spPr>
        <p:txBody>
          <a:bodyPr>
            <a:normAutofit fontScale="92500" lnSpcReduction="20000"/>
          </a:bodyPr>
          <a:lstStyle/>
          <a:p>
            <a:pPr algn="ctr"/>
            <a:r>
              <a:rPr lang="en-US" sz="2400" dirty="0"/>
              <a:t>All models performed equally with an accuracy score of </a:t>
            </a:r>
            <a:r>
              <a:rPr lang="en-US" sz="2400" u="sng" dirty="0"/>
              <a:t>0.8333 or 83.33%</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5075537C-CA84-1446-933C-8E9D027F9201}" type="slidenum">
              <a:rPr lang="en-US" smtClean="0"/>
              <a:pPr>
                <a:spcAft>
                  <a:spcPts val="600"/>
                </a:spcAft>
              </a:pPr>
              <a:t>48</a:t>
            </a:fld>
            <a:endParaRPr lang="en-US" dirty="0"/>
          </a:p>
        </p:txBody>
      </p:sp>
      <p:pic>
        <p:nvPicPr>
          <p:cNvPr id="9222" name="Picture 6">
            <a:extLst>
              <a:ext uri="{FF2B5EF4-FFF2-40B4-BE49-F238E27FC236}">
                <a16:creationId xmlns:a16="http://schemas.microsoft.com/office/drawing/2014/main" id="{C8E573D1-0B35-409C-9844-FAF1AE3B4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31" y="1052554"/>
            <a:ext cx="6125877" cy="5121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p:txBody>
          <a:bodyPr>
            <a:normAutofit/>
          </a:bodyPr>
          <a:lstStyle/>
          <a:p>
            <a:r>
              <a:rPr lang="en-US" dirty="0"/>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9" y="2057400"/>
            <a:ext cx="3772852" cy="3811588"/>
          </a:xfrm>
        </p:spPr>
        <p:txBody>
          <a:bodyPr>
            <a:normAutofit fontScale="92500" lnSpcReduction="10000"/>
          </a:bodyPr>
          <a:lstStyle/>
          <a:p>
            <a:pPr algn="just"/>
            <a:r>
              <a:rPr lang="en-US" sz="2000" dirty="0"/>
              <a:t>When examining the confusion matrix, we can see that the True labels are on the y-axis while predicted labels are on the x-axis. True labels represent the actual labels in the dataset (i.e., y-test) and as the name suggests predicted labels are those predicted from our model (determined from X_test). Furthermore, if we look closer, we can see that our model performed very well ,however, it shows some difficulty when trying to predict when the Falcon 9 landed when it in fact did not land. This type of error is called a false positive. </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
          </p:nvPr>
        </p:nvSpPr>
        <p:spPr/>
        <p:txBody>
          <a:bodyPr/>
          <a:lstStyle/>
          <a:p>
            <a:fld id="{5075537C-CA84-1446-933C-8E9D027F9201}" type="slidenum">
              <a:rPr lang="en-US" smtClean="0"/>
              <a:t>49</a:t>
            </a:fld>
            <a:endParaRPr lang="en-US" dirty="0"/>
          </a:p>
        </p:txBody>
      </p:sp>
      <p:pic>
        <p:nvPicPr>
          <p:cNvPr id="10242" name="Picture 2">
            <a:extLst>
              <a:ext uri="{FF2B5EF4-FFF2-40B4-BE49-F238E27FC236}">
                <a16:creationId xmlns:a16="http://schemas.microsoft.com/office/drawing/2014/main" id="{C78A9BFA-1EC0-45CE-99EF-F9D00019A056}"/>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101" r="1101"/>
          <a:stretch>
            <a:fillRect/>
          </a:stretch>
        </p:blipFill>
        <p:spPr bwMode="auto">
          <a:xfrm>
            <a:off x="5183188" y="987425"/>
            <a:ext cx="6508354" cy="51390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Introduction</a:t>
            </a:r>
          </a:p>
        </p:txBody>
      </p:sp>
      <p:pic>
        <p:nvPicPr>
          <p:cNvPr id="7" name="Picture 6">
            <a:extLst>
              <a:ext uri="{FF2B5EF4-FFF2-40B4-BE49-F238E27FC236}">
                <a16:creationId xmlns:a16="http://schemas.microsoft.com/office/drawing/2014/main" id="{F57D2AAC-90A4-4846-970F-EEFF077D0406}"/>
              </a:ext>
            </a:extLst>
          </p:cNvPr>
          <p:cNvPicPr>
            <a:picLocks noChangeAspect="1"/>
          </p:cNvPicPr>
          <p:nvPr/>
        </p:nvPicPr>
        <p:blipFill>
          <a:blip r:embed="rId3">
            <a:duotone>
              <a:schemeClr val="accent1">
                <a:shade val="45000"/>
                <a:satMod val="135000"/>
              </a:schemeClr>
              <a:prstClr val="white"/>
            </a:duotone>
          </a:blip>
          <a:stretch>
            <a:fillRect/>
          </a:stretch>
        </p:blipFill>
        <p:spPr>
          <a:xfrm>
            <a:off x="994347" y="2262036"/>
            <a:ext cx="3054361" cy="3054361"/>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285075" y="1381760"/>
            <a:ext cx="7068725" cy="5111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Project Background</a:t>
            </a:r>
          </a:p>
          <a:p>
            <a:pPr lvl="1"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age of commercial space travel is no longer a far distant dream for humanity, instead, companies are now making space travel affordable for everyone. Companies such as Virgin Galactic, Rocket Lab, and Blue Origin are at the forefront of these suborbital spaceflight developments. One company that has had exceptional success is SpaceX. SpaceX advertises Falcon 9 rocket launches for 62 million USD while other companies charge upwards of 165 million USD per launch. These savings are largely due to SpaceX’s ability to reuse the first stage; the first stage is the first rocket engine to engage, providing the initial thrust to send the rocket skyward, this stage is typically bigger than the next stage(s) because it must transport not only itself but the rest of the stages.</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00" dirty="0"/>
              <a:t>Problem</a:t>
            </a:r>
          </a:p>
          <a:p>
            <a:pPr lvl="1"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capstone, we will predict if the Falcon 9 first stage will land successfully. Provided that we can determine whether the first stage will land, we can also calculate the cost of a launch. </a:t>
            </a:r>
            <a:endParaRPr lang="en-US" sz="1800" dirty="0"/>
          </a:p>
        </p:txBody>
      </p:sp>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4"/>
          </p:nvPr>
        </p:nvSpPr>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53275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normAutofit fontScale="92500" lnSpcReduction="20000"/>
          </a:bodyPr>
          <a:lstStyle/>
          <a:p>
            <a:r>
              <a:rPr lang="en-US" dirty="0"/>
              <a:t>The purpose of this project was to examine the relationship between several rocket launch features and how they potentially impact the landing outcome of Falcon 9 first stage. Using various ML model’s, we were able to determine the landing outcome with 83% accuracy.</a:t>
            </a:r>
          </a:p>
          <a:p>
            <a:r>
              <a:rPr lang="en-US" dirty="0"/>
              <a:t>The results from this project can help those who are interested in increasing their chances of producing landing outcomes with the best success.</a:t>
            </a:r>
          </a:p>
          <a:p>
            <a:r>
              <a:rPr lang="en-US" dirty="0"/>
              <a:t>Finally, by determining whether the first stage will land successfully, findings from this project will help relevant stakeholders and companies to compete with SpaceX.</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4"/>
          </p:nvPr>
        </p:nvSpPr>
        <p:spPr/>
        <p:txBody>
          <a:bodyPr/>
          <a:lstStyle/>
          <a:p>
            <a:fld id="{5075537C-CA84-1446-933C-8E9D027F9201}" type="slidenum">
              <a:rPr lang="en-US" smtClean="0"/>
              <a:t>50</a:t>
            </a:fld>
            <a:endParaRPr lang="en-US" dirty="0"/>
          </a:p>
        </p:txBody>
      </p:sp>
      <p:pic>
        <p:nvPicPr>
          <p:cNvPr id="7" name="Picture 6" descr="A rocket taking off from a launch pad&#10;&#10;Description automatically generated with medium confidence">
            <a:extLst>
              <a:ext uri="{FF2B5EF4-FFF2-40B4-BE49-F238E27FC236}">
                <a16:creationId xmlns:a16="http://schemas.microsoft.com/office/drawing/2014/main" id="{9FA7E46E-F5B4-4A4D-AD2A-70DE0D6ABCEE}"/>
              </a:ext>
            </a:extLst>
          </p:cNvPr>
          <p:cNvPicPr>
            <a:picLocks noChangeAspect="1"/>
          </p:cNvPicPr>
          <p:nvPr/>
        </p:nvPicPr>
        <p:blipFill rotWithShape="1">
          <a:blip r:embed="rId2"/>
          <a:srcRect l="7458" r="2848" b="9093"/>
          <a:stretch/>
        </p:blipFill>
        <p:spPr>
          <a:xfrm>
            <a:off x="919480" y="1566730"/>
            <a:ext cx="3340733" cy="4789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6" name="Picture 5" descr="A stack of books&#10;&#10;Description automatically generated">
            <a:extLst>
              <a:ext uri="{FF2B5EF4-FFF2-40B4-BE49-F238E27FC236}">
                <a16:creationId xmlns:a16="http://schemas.microsoft.com/office/drawing/2014/main" id="{C9B5E203-C126-41BD-AE3F-BF7D1AB9EEA4}"/>
              </a:ext>
            </a:extLst>
          </p:cNvPr>
          <p:cNvPicPr>
            <a:picLocks noChangeAspect="1"/>
          </p:cNvPicPr>
          <p:nvPr/>
        </p:nvPicPr>
        <p:blipFill rotWithShape="1">
          <a:blip r:embed="rId2"/>
          <a:srcRect l="916" t="5209" r="1333" b="13775"/>
          <a:stretch/>
        </p:blipFill>
        <p:spPr>
          <a:xfrm>
            <a:off x="137160" y="136525"/>
            <a:ext cx="11917680" cy="6584949"/>
          </a:xfrm>
          <a:prstGeom prst="rect">
            <a:avLst/>
          </a:prstGeom>
        </p:spPr>
      </p:pic>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Appendix</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51</a:t>
            </a:fld>
            <a:endParaRPr lang="en-US" dirty="0"/>
          </a:p>
        </p:txBody>
      </p:sp>
    </p:spTree>
    <p:extLst>
      <p:ext uri="{BB962C8B-B14F-4D97-AF65-F5344CB8AC3E}">
        <p14:creationId xmlns:p14="http://schemas.microsoft.com/office/powerpoint/2010/main" val="2299975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ABE1-1F28-40A5-99C2-98B4220AD775}"/>
              </a:ext>
            </a:extLst>
          </p:cNvPr>
          <p:cNvSpPr>
            <a:spLocks noGrp="1"/>
          </p:cNvSpPr>
          <p:nvPr>
            <p:ph type="title"/>
          </p:nvPr>
        </p:nvSpPr>
        <p:spPr/>
        <p:txBody>
          <a:bodyPr/>
          <a:lstStyle/>
          <a:p>
            <a:r>
              <a:rPr lang="en-CA" dirty="0"/>
              <a:t>Feature Engineering</a:t>
            </a:r>
          </a:p>
        </p:txBody>
      </p:sp>
      <p:sp>
        <p:nvSpPr>
          <p:cNvPr id="3" name="Content Placeholder 2">
            <a:extLst>
              <a:ext uri="{FF2B5EF4-FFF2-40B4-BE49-F238E27FC236}">
                <a16:creationId xmlns:a16="http://schemas.microsoft.com/office/drawing/2014/main" id="{AE793164-CA92-4A39-975D-7E2403ECE8B8}"/>
              </a:ext>
            </a:extLst>
          </p:cNvPr>
          <p:cNvSpPr>
            <a:spLocks noGrp="1"/>
          </p:cNvSpPr>
          <p:nvPr>
            <p:ph sz="half" idx="1"/>
          </p:nvPr>
        </p:nvSpPr>
        <p:spPr>
          <a:xfrm>
            <a:off x="838200" y="1825625"/>
            <a:ext cx="4180840" cy="4351338"/>
          </a:xfrm>
        </p:spPr>
        <p:txBody>
          <a:bodyPr/>
          <a:lstStyle/>
          <a:p>
            <a:pPr marL="514350" indent="-514350">
              <a:buFont typeface="+mj-lt"/>
              <a:buAutoNum type="arabicPeriod"/>
            </a:pPr>
            <a:r>
              <a:rPr lang="en-CA" dirty="0"/>
              <a:t>Create dummy variables for categorical columns</a:t>
            </a:r>
          </a:p>
          <a:p>
            <a:pPr marL="514350" indent="-514350">
              <a:buFont typeface="+mj-lt"/>
              <a:buAutoNum type="arabicPeriod"/>
            </a:pPr>
            <a:endParaRPr lang="en-CA" dirty="0"/>
          </a:p>
          <a:p>
            <a:pPr marL="514350" indent="-514350">
              <a:buFont typeface="+mj-lt"/>
              <a:buAutoNum type="arabicPeriod"/>
            </a:pPr>
            <a:endParaRPr lang="en-CA" dirty="0"/>
          </a:p>
          <a:p>
            <a:pPr marL="514350" indent="-514350">
              <a:buFont typeface="+mj-lt"/>
              <a:buAutoNum type="arabicPeriod"/>
            </a:pPr>
            <a:endParaRPr lang="en-CA" dirty="0"/>
          </a:p>
          <a:p>
            <a:pPr marL="514350" indent="-514350">
              <a:buFont typeface="+mj-lt"/>
              <a:buAutoNum type="arabicPeriod"/>
            </a:pPr>
            <a:r>
              <a:rPr lang="en-CA" dirty="0"/>
              <a:t>Cast all numeric columns to ‘float64’</a:t>
            </a:r>
          </a:p>
          <a:p>
            <a:pPr marL="514350" indent="-514350">
              <a:buFont typeface="+mj-lt"/>
              <a:buAutoNum type="arabicPeriod"/>
            </a:pPr>
            <a:endParaRPr lang="en-CA" dirty="0"/>
          </a:p>
          <a:p>
            <a:endParaRPr lang="en-CA" dirty="0"/>
          </a:p>
        </p:txBody>
      </p:sp>
      <p:sp>
        <p:nvSpPr>
          <p:cNvPr id="5" name="Slide Number Placeholder 4">
            <a:extLst>
              <a:ext uri="{FF2B5EF4-FFF2-40B4-BE49-F238E27FC236}">
                <a16:creationId xmlns:a16="http://schemas.microsoft.com/office/drawing/2014/main" id="{58EDE437-C916-4D63-BC5A-84B47EC5408D}"/>
              </a:ext>
            </a:extLst>
          </p:cNvPr>
          <p:cNvSpPr>
            <a:spLocks noGrp="1"/>
          </p:cNvSpPr>
          <p:nvPr>
            <p:ph type="sldNum" sz="quarter" idx="4"/>
          </p:nvPr>
        </p:nvSpPr>
        <p:spPr/>
        <p:txBody>
          <a:bodyPr/>
          <a:lstStyle/>
          <a:p>
            <a:fld id="{5075537C-CA84-1446-933C-8E9D027F9201}" type="slidenum">
              <a:rPr lang="en-US" smtClean="0"/>
              <a:t>52</a:t>
            </a:fld>
            <a:endParaRPr lang="en-US" dirty="0"/>
          </a:p>
        </p:txBody>
      </p:sp>
      <p:pic>
        <p:nvPicPr>
          <p:cNvPr id="7" name="Picture 6" descr="Text&#10;&#10;Description automatically generated">
            <a:extLst>
              <a:ext uri="{FF2B5EF4-FFF2-40B4-BE49-F238E27FC236}">
                <a16:creationId xmlns:a16="http://schemas.microsoft.com/office/drawing/2014/main" id="{18A4BE6D-0960-4324-AEB1-5A00CAF221CD}"/>
              </a:ext>
            </a:extLst>
          </p:cNvPr>
          <p:cNvPicPr>
            <a:picLocks noChangeAspect="1"/>
          </p:cNvPicPr>
          <p:nvPr/>
        </p:nvPicPr>
        <p:blipFill>
          <a:blip r:embed="rId2"/>
          <a:stretch>
            <a:fillRect/>
          </a:stretch>
        </p:blipFill>
        <p:spPr>
          <a:xfrm>
            <a:off x="5196841" y="1577975"/>
            <a:ext cx="6156959" cy="1939129"/>
          </a:xfrm>
          <a:prstGeom prst="rect">
            <a:avLst/>
          </a:prstGeom>
          <a:ln>
            <a:noFill/>
          </a:ln>
          <a:effectLst>
            <a:outerShdw blurRad="292100" dist="139700" dir="2700000" algn="tl" rotWithShape="0">
              <a:srgbClr val="333333">
                <a:alpha val="65000"/>
              </a:srgbClr>
            </a:outerShdw>
          </a:effectLst>
        </p:spPr>
      </p:pic>
      <p:pic>
        <p:nvPicPr>
          <p:cNvPr id="11" name="Picture 10" descr="Table&#10;&#10;Description automatically generated">
            <a:extLst>
              <a:ext uri="{FF2B5EF4-FFF2-40B4-BE49-F238E27FC236}">
                <a16:creationId xmlns:a16="http://schemas.microsoft.com/office/drawing/2014/main" id="{FEAF5D20-E4EC-49D2-8658-C45C7314F1E6}"/>
              </a:ext>
            </a:extLst>
          </p:cNvPr>
          <p:cNvPicPr>
            <a:picLocks noChangeAspect="1"/>
          </p:cNvPicPr>
          <p:nvPr/>
        </p:nvPicPr>
        <p:blipFill>
          <a:blip r:embed="rId3"/>
          <a:stretch>
            <a:fillRect/>
          </a:stretch>
        </p:blipFill>
        <p:spPr>
          <a:xfrm>
            <a:off x="5196840" y="3747999"/>
            <a:ext cx="4681259" cy="2896641"/>
          </a:xfrm>
          <a:prstGeom prst="rect">
            <a:avLst/>
          </a:prstGeom>
          <a:ln>
            <a:noFill/>
          </a:ln>
          <a:effectLst>
            <a:outerShdw blurRad="292100" dist="139700" dir="2700000" algn="tl" rotWithShape="0">
              <a:srgbClr val="333333">
                <a:alpha val="65000"/>
              </a:srgbClr>
            </a:outerShdw>
          </a:effectLst>
        </p:spPr>
      </p:pic>
      <p:sp>
        <p:nvSpPr>
          <p:cNvPr id="13" name="Arrow: Right 12">
            <a:extLst>
              <a:ext uri="{FF2B5EF4-FFF2-40B4-BE49-F238E27FC236}">
                <a16:creationId xmlns:a16="http://schemas.microsoft.com/office/drawing/2014/main" id="{EE3CDE06-C97C-486D-AA45-EC53241778EC}"/>
              </a:ext>
            </a:extLst>
          </p:cNvPr>
          <p:cNvSpPr/>
          <p:nvPr/>
        </p:nvSpPr>
        <p:spPr>
          <a:xfrm>
            <a:off x="4811237" y="1927643"/>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Arrow: Right 13">
            <a:extLst>
              <a:ext uri="{FF2B5EF4-FFF2-40B4-BE49-F238E27FC236}">
                <a16:creationId xmlns:a16="http://schemas.microsoft.com/office/drawing/2014/main" id="{DCADE957-1573-4C9E-98AD-B0AF8EEBB495}"/>
              </a:ext>
            </a:extLst>
          </p:cNvPr>
          <p:cNvSpPr/>
          <p:nvPr/>
        </p:nvSpPr>
        <p:spPr>
          <a:xfrm>
            <a:off x="4811236" y="4792763"/>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92441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ABE1-1F28-40A5-99C2-98B4220AD775}"/>
              </a:ext>
            </a:extLst>
          </p:cNvPr>
          <p:cNvSpPr>
            <a:spLocks noGrp="1"/>
          </p:cNvSpPr>
          <p:nvPr>
            <p:ph type="title"/>
          </p:nvPr>
        </p:nvSpPr>
        <p:spPr/>
        <p:txBody>
          <a:bodyPr/>
          <a:lstStyle/>
          <a:p>
            <a:r>
              <a:rPr lang="en-CA" dirty="0"/>
              <a:t>Folium Maps</a:t>
            </a:r>
          </a:p>
        </p:txBody>
      </p:sp>
      <p:sp>
        <p:nvSpPr>
          <p:cNvPr id="3" name="Content Placeholder 2">
            <a:extLst>
              <a:ext uri="{FF2B5EF4-FFF2-40B4-BE49-F238E27FC236}">
                <a16:creationId xmlns:a16="http://schemas.microsoft.com/office/drawing/2014/main" id="{AE793164-CA92-4A39-975D-7E2403ECE8B8}"/>
              </a:ext>
            </a:extLst>
          </p:cNvPr>
          <p:cNvSpPr>
            <a:spLocks noGrp="1"/>
          </p:cNvSpPr>
          <p:nvPr>
            <p:ph sz="half" idx="1"/>
          </p:nvPr>
        </p:nvSpPr>
        <p:spPr>
          <a:xfrm>
            <a:off x="3122929" y="1468119"/>
            <a:ext cx="5946141" cy="1325564"/>
          </a:xfrm>
        </p:spPr>
        <p:txBody>
          <a:bodyPr/>
          <a:lstStyle/>
          <a:p>
            <a:pPr marL="0" indent="0">
              <a:buNone/>
            </a:pPr>
            <a:r>
              <a:rPr lang="en-US" dirty="0"/>
              <a:t>Add Mouse Position to get the coordinate (Lat, Long) for a mouse over on the map</a:t>
            </a:r>
            <a:endParaRPr lang="en-CA" dirty="0"/>
          </a:p>
          <a:p>
            <a:endParaRPr lang="en-CA" dirty="0"/>
          </a:p>
        </p:txBody>
      </p:sp>
      <p:sp>
        <p:nvSpPr>
          <p:cNvPr id="5" name="Slide Number Placeholder 4">
            <a:extLst>
              <a:ext uri="{FF2B5EF4-FFF2-40B4-BE49-F238E27FC236}">
                <a16:creationId xmlns:a16="http://schemas.microsoft.com/office/drawing/2014/main" id="{58EDE437-C916-4D63-BC5A-84B47EC5408D}"/>
              </a:ext>
            </a:extLst>
          </p:cNvPr>
          <p:cNvSpPr>
            <a:spLocks noGrp="1"/>
          </p:cNvSpPr>
          <p:nvPr>
            <p:ph type="sldNum" sz="quarter" idx="4"/>
          </p:nvPr>
        </p:nvSpPr>
        <p:spPr/>
        <p:txBody>
          <a:bodyPr/>
          <a:lstStyle/>
          <a:p>
            <a:fld id="{5075537C-CA84-1446-933C-8E9D027F9201}" type="slidenum">
              <a:rPr lang="en-US" smtClean="0"/>
              <a:t>53</a:t>
            </a:fld>
            <a:endParaRPr lang="en-US" dirty="0"/>
          </a:p>
        </p:txBody>
      </p:sp>
      <p:pic>
        <p:nvPicPr>
          <p:cNvPr id="6" name="Picture 5" descr="Text&#10;&#10;Description automatically generated with medium confidence">
            <a:extLst>
              <a:ext uri="{FF2B5EF4-FFF2-40B4-BE49-F238E27FC236}">
                <a16:creationId xmlns:a16="http://schemas.microsoft.com/office/drawing/2014/main" id="{C05412B2-A817-41B7-B445-91569495A7DE}"/>
              </a:ext>
            </a:extLst>
          </p:cNvPr>
          <p:cNvPicPr>
            <a:picLocks noChangeAspect="1"/>
          </p:cNvPicPr>
          <p:nvPr/>
        </p:nvPicPr>
        <p:blipFill>
          <a:blip r:embed="rId2"/>
          <a:stretch>
            <a:fillRect/>
          </a:stretch>
        </p:blipFill>
        <p:spPr>
          <a:xfrm>
            <a:off x="2348566" y="2793682"/>
            <a:ext cx="7494866" cy="33283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8524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ABE1-1F28-40A5-99C2-98B4220AD775}"/>
              </a:ext>
            </a:extLst>
          </p:cNvPr>
          <p:cNvSpPr>
            <a:spLocks noGrp="1"/>
          </p:cNvSpPr>
          <p:nvPr>
            <p:ph type="title"/>
          </p:nvPr>
        </p:nvSpPr>
        <p:spPr/>
        <p:txBody>
          <a:bodyPr/>
          <a:lstStyle/>
          <a:p>
            <a:r>
              <a:rPr lang="en-CA" dirty="0"/>
              <a:t>Finding the Best Model</a:t>
            </a:r>
          </a:p>
        </p:txBody>
      </p:sp>
      <p:sp>
        <p:nvSpPr>
          <p:cNvPr id="3" name="Content Placeholder 2">
            <a:extLst>
              <a:ext uri="{FF2B5EF4-FFF2-40B4-BE49-F238E27FC236}">
                <a16:creationId xmlns:a16="http://schemas.microsoft.com/office/drawing/2014/main" id="{AE793164-CA92-4A39-975D-7E2403ECE8B8}"/>
              </a:ext>
            </a:extLst>
          </p:cNvPr>
          <p:cNvSpPr>
            <a:spLocks noGrp="1"/>
          </p:cNvSpPr>
          <p:nvPr>
            <p:ph sz="half" idx="1"/>
          </p:nvPr>
        </p:nvSpPr>
        <p:spPr>
          <a:xfrm>
            <a:off x="838200" y="1825625"/>
            <a:ext cx="3497132" cy="4351338"/>
          </a:xfrm>
        </p:spPr>
        <p:txBody>
          <a:bodyPr>
            <a:normAutofit/>
          </a:bodyPr>
          <a:lstStyle/>
          <a:p>
            <a:pPr marL="514350" indent="-514350">
              <a:buFont typeface="+mj-lt"/>
              <a:buAutoNum type="arabicPeriod"/>
            </a:pPr>
            <a:r>
              <a:rPr lang="en-CA" sz="2400" dirty="0"/>
              <a:t>Create a dictionary containing model names and their accuracy score</a:t>
            </a:r>
          </a:p>
          <a:p>
            <a:pPr marL="514350" indent="-514350">
              <a:buFont typeface="+mj-lt"/>
              <a:buAutoNum type="arabicPeriod"/>
            </a:pPr>
            <a:r>
              <a:rPr lang="en-CA" sz="2400" dirty="0"/>
              <a:t>Convert the dictionary to a DataFrame to easily plot</a:t>
            </a:r>
          </a:p>
          <a:p>
            <a:pPr marL="514350" indent="-514350">
              <a:buFont typeface="+mj-lt"/>
              <a:buAutoNum type="arabicPeriod"/>
            </a:pPr>
            <a:r>
              <a:rPr lang="en-CA" sz="2400" dirty="0"/>
              <a:t>Plot model names on the x-axis and accuracy score on the y-axis</a:t>
            </a:r>
          </a:p>
          <a:p>
            <a:endParaRPr lang="en-CA" sz="2400" dirty="0"/>
          </a:p>
        </p:txBody>
      </p:sp>
      <p:sp>
        <p:nvSpPr>
          <p:cNvPr id="5" name="Slide Number Placeholder 4">
            <a:extLst>
              <a:ext uri="{FF2B5EF4-FFF2-40B4-BE49-F238E27FC236}">
                <a16:creationId xmlns:a16="http://schemas.microsoft.com/office/drawing/2014/main" id="{58EDE437-C916-4D63-BC5A-84B47EC5408D}"/>
              </a:ext>
            </a:extLst>
          </p:cNvPr>
          <p:cNvSpPr>
            <a:spLocks noGrp="1"/>
          </p:cNvSpPr>
          <p:nvPr>
            <p:ph type="sldNum" sz="quarter" idx="4"/>
          </p:nvPr>
        </p:nvSpPr>
        <p:spPr/>
        <p:txBody>
          <a:bodyPr/>
          <a:lstStyle/>
          <a:p>
            <a:fld id="{5075537C-CA84-1446-933C-8E9D027F9201}" type="slidenum">
              <a:rPr lang="en-US" smtClean="0"/>
              <a:t>54</a:t>
            </a:fld>
            <a:endParaRPr lang="en-US" dirty="0"/>
          </a:p>
        </p:txBody>
      </p:sp>
      <p:sp>
        <p:nvSpPr>
          <p:cNvPr id="13" name="Arrow: Right 12">
            <a:extLst>
              <a:ext uri="{FF2B5EF4-FFF2-40B4-BE49-F238E27FC236}">
                <a16:creationId xmlns:a16="http://schemas.microsoft.com/office/drawing/2014/main" id="{EE3CDE06-C97C-486D-AA45-EC53241778EC}"/>
              </a:ext>
            </a:extLst>
          </p:cNvPr>
          <p:cNvSpPr/>
          <p:nvPr/>
        </p:nvSpPr>
        <p:spPr>
          <a:xfrm>
            <a:off x="3858679" y="2012911"/>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6">
            <a:extLst>
              <a:ext uri="{FF2B5EF4-FFF2-40B4-BE49-F238E27FC236}">
                <a16:creationId xmlns:a16="http://schemas.microsoft.com/office/drawing/2014/main" id="{C599BFB3-8D62-41FD-BA38-0094072D81F3}"/>
              </a:ext>
            </a:extLst>
          </p:cNvPr>
          <p:cNvPicPr>
            <a:picLocks noChangeAspect="1"/>
          </p:cNvPicPr>
          <p:nvPr/>
        </p:nvPicPr>
        <p:blipFill>
          <a:blip r:embed="rId2"/>
          <a:stretch>
            <a:fillRect/>
          </a:stretch>
        </p:blipFill>
        <p:spPr>
          <a:xfrm>
            <a:off x="4257561" y="1846977"/>
            <a:ext cx="7536309" cy="58099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754D476-828B-4D7D-823B-8BBFD6E5CD13}"/>
              </a:ext>
            </a:extLst>
          </p:cNvPr>
          <p:cNvPicPr>
            <a:picLocks noChangeAspect="1"/>
          </p:cNvPicPr>
          <p:nvPr/>
        </p:nvPicPr>
        <p:blipFill>
          <a:blip r:embed="rId3"/>
          <a:stretch>
            <a:fillRect/>
          </a:stretch>
        </p:blipFill>
        <p:spPr>
          <a:xfrm>
            <a:off x="4761878" y="2690996"/>
            <a:ext cx="3005359" cy="20569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C8DCE61-FEEC-4A5D-99B1-D5C1D804BCB0}"/>
              </a:ext>
            </a:extLst>
          </p:cNvPr>
          <p:cNvPicPr>
            <a:picLocks noChangeAspect="1"/>
          </p:cNvPicPr>
          <p:nvPr/>
        </p:nvPicPr>
        <p:blipFill>
          <a:blip r:embed="rId4"/>
          <a:stretch>
            <a:fillRect/>
          </a:stretch>
        </p:blipFill>
        <p:spPr>
          <a:xfrm>
            <a:off x="4843461" y="4881563"/>
            <a:ext cx="6781800" cy="1295400"/>
          </a:xfrm>
          <a:prstGeom prst="rect">
            <a:avLst/>
          </a:prstGeom>
          <a:ln>
            <a:noFill/>
          </a:ln>
          <a:effectLst>
            <a:outerShdw blurRad="292100" dist="139700" dir="2700000" algn="tl" rotWithShape="0">
              <a:srgbClr val="333333">
                <a:alpha val="65000"/>
              </a:srgbClr>
            </a:outerShdw>
          </a:effectLst>
        </p:spPr>
      </p:pic>
      <p:sp>
        <p:nvSpPr>
          <p:cNvPr id="14" name="Arrow: Right 13">
            <a:extLst>
              <a:ext uri="{FF2B5EF4-FFF2-40B4-BE49-F238E27FC236}">
                <a16:creationId xmlns:a16="http://schemas.microsoft.com/office/drawing/2014/main" id="{F11412CD-DED0-4137-A2AE-13B0C01FD2EF}"/>
              </a:ext>
            </a:extLst>
          </p:cNvPr>
          <p:cNvSpPr/>
          <p:nvPr/>
        </p:nvSpPr>
        <p:spPr>
          <a:xfrm>
            <a:off x="4416915" y="3547355"/>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Arrow: Right 14">
            <a:extLst>
              <a:ext uri="{FF2B5EF4-FFF2-40B4-BE49-F238E27FC236}">
                <a16:creationId xmlns:a16="http://schemas.microsoft.com/office/drawing/2014/main" id="{BADE98C5-586B-44F0-BC61-11BAA2ED85BC}"/>
              </a:ext>
            </a:extLst>
          </p:cNvPr>
          <p:cNvSpPr/>
          <p:nvPr/>
        </p:nvSpPr>
        <p:spPr>
          <a:xfrm>
            <a:off x="4416915" y="5164988"/>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51711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32A30861-F80E-47C6-A01D-ECBBCEDE223F}"/>
              </a:ext>
            </a:extLst>
          </p:cNvPr>
          <p:cNvPicPr>
            <a:picLocks noChangeAspect="1"/>
          </p:cNvPicPr>
          <p:nvPr/>
        </p:nvPicPr>
        <p:blipFill>
          <a:blip r:embed="rId3"/>
          <a:stretch>
            <a:fillRect/>
          </a:stretch>
        </p:blipFill>
        <p:spPr>
          <a:xfrm>
            <a:off x="77096" y="43240"/>
            <a:ext cx="12037807" cy="6771520"/>
          </a:xfrm>
          <a:prstGeom prst="rect">
            <a:avLst/>
          </a:prstGeom>
        </p:spPr>
      </p:pic>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solidFill>
                  <a:schemeClr val="tx1">
                    <a:lumMod val="60000"/>
                    <a:lumOff val="40000"/>
                  </a:schemeClr>
                </a:solidFill>
              </a:rPr>
              <a:t>Methodology</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9788" y="133350"/>
            <a:ext cx="3932237" cy="1193800"/>
          </a:xfrm>
        </p:spPr>
        <p:txBody>
          <a:bodyPr/>
          <a:lstStyle/>
          <a:p>
            <a:r>
              <a:rPr lang="en-US" dirty="0"/>
              <a:t>Data collection – SpaceX API</a:t>
            </a:r>
          </a:p>
        </p:txBody>
      </p:sp>
      <p:pic>
        <p:nvPicPr>
          <p:cNvPr id="9" name="Content Placeholder 8" descr="Graphical user interface, text, application&#10;&#10;Description automatically generated">
            <a:extLst>
              <a:ext uri="{FF2B5EF4-FFF2-40B4-BE49-F238E27FC236}">
                <a16:creationId xmlns:a16="http://schemas.microsoft.com/office/drawing/2014/main" id="{988695D2-7C83-4AC4-980B-D9290743FC9B}"/>
              </a:ext>
            </a:extLst>
          </p:cNvPr>
          <p:cNvPicPr>
            <a:picLocks noGrp="1" noChangeAspect="1"/>
          </p:cNvPicPr>
          <p:nvPr>
            <p:ph idx="1"/>
          </p:nvPr>
        </p:nvPicPr>
        <p:blipFill rotWithShape="1">
          <a:blip r:embed="rId2"/>
          <a:srcRect r="4869"/>
          <a:stretch/>
        </p:blipFill>
        <p:spPr>
          <a:xfrm>
            <a:off x="5127625" y="504382"/>
            <a:ext cx="5210176" cy="1276350"/>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2"/>
          </p:nvPr>
        </p:nvSpPr>
        <p:spPr>
          <a:xfrm>
            <a:off x="636587" y="1280794"/>
            <a:ext cx="3932237" cy="4915573"/>
          </a:xfrm>
        </p:spPr>
        <p:txBody>
          <a:bodyPr>
            <a:normAutofit fontScale="92500" lnSpcReduction="10000"/>
          </a:bodyPr>
          <a:lstStyle/>
          <a:p>
            <a:pPr marL="457200" indent="-457200">
              <a:buFont typeface="+mj-lt"/>
              <a:buAutoNum type="arabicPeriod"/>
            </a:pPr>
            <a:r>
              <a:rPr lang="en-US" sz="2000" dirty="0"/>
              <a:t>Request SpaceX launch data using the GET request</a:t>
            </a:r>
          </a:p>
          <a:p>
            <a:pPr marL="800100" lvl="1" indent="-342900" algn="just">
              <a:buFont typeface="Arial" panose="020B0604020202020204" pitchFamily="34" charset="0"/>
              <a:buChar char="•"/>
            </a:pPr>
            <a:r>
              <a:rPr lang="en-US" sz="1800" dirty="0"/>
              <a:t>The response will return a json file which we will convert to a pandas DataFrame for easy data manipulation and analysis</a:t>
            </a:r>
          </a:p>
          <a:p>
            <a:pPr marL="342900" indent="-342900">
              <a:buFont typeface="+mj-lt"/>
              <a:buAutoNum type="arabicPeriod"/>
            </a:pPr>
            <a:endParaRPr lang="en-US" sz="1800" dirty="0"/>
          </a:p>
          <a:p>
            <a:pPr marL="457200" indent="-457200">
              <a:buFont typeface="+mj-lt"/>
              <a:buAutoNum type="arabicPeriod"/>
            </a:pPr>
            <a:r>
              <a:rPr lang="en-US" sz="2000" dirty="0"/>
              <a:t>Parse SpaceX launch data</a:t>
            </a: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r>
              <a:rPr lang="en-US" sz="1800" dirty="0"/>
              <a:t>Filter the DataFrame to only include Falcon 9 launches</a:t>
            </a:r>
          </a:p>
          <a:p>
            <a:pPr marL="342900" indent="-342900">
              <a:buFont typeface="+mj-lt"/>
              <a:buAutoNum type="arabicPeriod"/>
            </a:pPr>
            <a:r>
              <a:rPr lang="en-US" sz="1800" dirty="0"/>
              <a:t>Replace missing Payload Mass values with average Payload Mass</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7</a:t>
            </a:fld>
            <a:endParaRPr lang="en-US" dirty="0"/>
          </a:p>
        </p:txBody>
      </p:sp>
      <p:pic>
        <p:nvPicPr>
          <p:cNvPr id="11" name="Picture 10" descr="Graphical user interface, text, application&#10;&#10;Description automatically generated">
            <a:extLst>
              <a:ext uri="{FF2B5EF4-FFF2-40B4-BE49-F238E27FC236}">
                <a16:creationId xmlns:a16="http://schemas.microsoft.com/office/drawing/2014/main" id="{D266A049-3514-48FD-9D1E-322143320504}"/>
              </a:ext>
            </a:extLst>
          </p:cNvPr>
          <p:cNvPicPr>
            <a:picLocks noChangeAspect="1"/>
          </p:cNvPicPr>
          <p:nvPr/>
        </p:nvPicPr>
        <p:blipFill>
          <a:blip r:embed="rId3"/>
          <a:stretch>
            <a:fillRect/>
          </a:stretch>
        </p:blipFill>
        <p:spPr>
          <a:xfrm>
            <a:off x="5127625" y="1943494"/>
            <a:ext cx="3359184" cy="286818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E4CD34C-88AB-4FA9-AAFB-73C2E72E40A4}"/>
              </a:ext>
            </a:extLst>
          </p:cNvPr>
          <p:cNvPicPr>
            <a:picLocks noChangeAspect="1"/>
          </p:cNvPicPr>
          <p:nvPr/>
        </p:nvPicPr>
        <p:blipFill>
          <a:blip r:embed="rId4"/>
          <a:stretch>
            <a:fillRect/>
          </a:stretch>
        </p:blipFill>
        <p:spPr>
          <a:xfrm>
            <a:off x="5127625" y="4890605"/>
            <a:ext cx="6896100" cy="600075"/>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6770709-F159-4FDC-B110-DA2540E96BBF}"/>
              </a:ext>
            </a:extLst>
          </p:cNvPr>
          <p:cNvPicPr>
            <a:picLocks noChangeAspect="1"/>
          </p:cNvPicPr>
          <p:nvPr/>
        </p:nvPicPr>
        <p:blipFill>
          <a:blip r:embed="rId5"/>
          <a:stretch>
            <a:fillRect/>
          </a:stretch>
        </p:blipFill>
        <p:spPr>
          <a:xfrm>
            <a:off x="5127625" y="5653442"/>
            <a:ext cx="6591300" cy="542925"/>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D9189D39-5C5D-4289-A111-C6EBB08EBEB1}"/>
              </a:ext>
            </a:extLst>
          </p:cNvPr>
          <p:cNvSpPr txBox="1"/>
          <p:nvPr/>
        </p:nvSpPr>
        <p:spPr>
          <a:xfrm>
            <a:off x="838200" y="6369635"/>
            <a:ext cx="3434080" cy="338554"/>
          </a:xfrm>
          <a:prstGeom prst="rect">
            <a:avLst/>
          </a:prstGeom>
          <a:noFill/>
        </p:spPr>
        <p:txBody>
          <a:bodyPr wrap="square" rtlCol="0">
            <a:spAutoFit/>
          </a:bodyPr>
          <a:lstStyle/>
          <a:p>
            <a:r>
              <a:rPr lang="en-CA" sz="1600" dirty="0">
                <a:solidFill>
                  <a:schemeClr val="tx1">
                    <a:lumMod val="50000"/>
                  </a:schemeClr>
                </a:solidFill>
                <a:hlinkClick r:id="rId6">
                  <a:extLst>
                    <a:ext uri="{A12FA001-AC4F-418D-AE19-62706E023703}">
                      <ahyp:hlinkClr xmlns:ahyp="http://schemas.microsoft.com/office/drawing/2018/hyperlinkcolor" val="tx"/>
                    </a:ext>
                  </a:extLst>
                </a:hlinkClick>
              </a:rPr>
              <a:t>SpaceX API Notebook URL </a:t>
            </a:r>
            <a:endParaRPr lang="en-CA" sz="1600" dirty="0">
              <a:solidFill>
                <a:schemeClr val="tx1">
                  <a:lumMod val="50000"/>
                </a:schemeClr>
              </a:solidFill>
            </a:endParaRPr>
          </a:p>
        </p:txBody>
      </p:sp>
      <p:sp>
        <p:nvSpPr>
          <p:cNvPr id="18" name="Arrow: Right 17">
            <a:extLst>
              <a:ext uri="{FF2B5EF4-FFF2-40B4-BE49-F238E27FC236}">
                <a16:creationId xmlns:a16="http://schemas.microsoft.com/office/drawing/2014/main" id="{8C0861EA-5197-45A4-A97F-0E80A1061B5C}"/>
              </a:ext>
            </a:extLst>
          </p:cNvPr>
          <p:cNvSpPr/>
          <p:nvPr/>
        </p:nvSpPr>
        <p:spPr>
          <a:xfrm>
            <a:off x="4568824" y="1202588"/>
            <a:ext cx="490220"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Arrow: Right 18">
            <a:extLst>
              <a:ext uri="{FF2B5EF4-FFF2-40B4-BE49-F238E27FC236}">
                <a16:creationId xmlns:a16="http://schemas.microsoft.com/office/drawing/2014/main" id="{933DCBA3-8219-4C6E-9CBE-2E5F79DAB28E}"/>
              </a:ext>
            </a:extLst>
          </p:cNvPr>
          <p:cNvSpPr/>
          <p:nvPr/>
        </p:nvSpPr>
        <p:spPr>
          <a:xfrm>
            <a:off x="4568824" y="3081748"/>
            <a:ext cx="490220"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Arrow: Right 19">
            <a:extLst>
              <a:ext uri="{FF2B5EF4-FFF2-40B4-BE49-F238E27FC236}">
                <a16:creationId xmlns:a16="http://schemas.microsoft.com/office/drawing/2014/main" id="{465E4B94-8D0E-4B57-81B5-B06560507B85}"/>
              </a:ext>
            </a:extLst>
          </p:cNvPr>
          <p:cNvSpPr/>
          <p:nvPr/>
        </p:nvSpPr>
        <p:spPr>
          <a:xfrm>
            <a:off x="4558862" y="5190642"/>
            <a:ext cx="490220" cy="300038"/>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Arrow: Right 20">
            <a:extLst>
              <a:ext uri="{FF2B5EF4-FFF2-40B4-BE49-F238E27FC236}">
                <a16:creationId xmlns:a16="http://schemas.microsoft.com/office/drawing/2014/main" id="{95DFFCB8-B8C5-4033-8F53-53C001B572E7}"/>
              </a:ext>
            </a:extLst>
          </p:cNvPr>
          <p:cNvSpPr/>
          <p:nvPr/>
        </p:nvSpPr>
        <p:spPr>
          <a:xfrm>
            <a:off x="4568825" y="5800342"/>
            <a:ext cx="452834" cy="300038"/>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769098" y="136525"/>
            <a:ext cx="3932237" cy="1068388"/>
          </a:xfrm>
        </p:spPr>
        <p:txBody>
          <a:bodyPr/>
          <a:lstStyle/>
          <a:p>
            <a:r>
              <a:rPr lang="en-US" dirty="0"/>
              <a:t>Data collection – Web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2"/>
          </p:nvPr>
        </p:nvSpPr>
        <p:spPr>
          <a:xfrm>
            <a:off x="769098" y="1204913"/>
            <a:ext cx="3932237" cy="5377108"/>
          </a:xfrm>
        </p:spPr>
        <p:txBody>
          <a:bodyPr/>
          <a:lstStyle/>
          <a:p>
            <a:pPr marL="342900" indent="-342900">
              <a:buAutoNum type="arabicPeriod"/>
            </a:pPr>
            <a:r>
              <a:rPr lang="en-US" dirty="0"/>
              <a:t>Request the Falcon 9 Launch Wiki page from its URL</a:t>
            </a:r>
          </a:p>
          <a:p>
            <a:pPr marL="342900" indent="-342900">
              <a:buAutoNum type="arabicPeriod"/>
            </a:pPr>
            <a:endParaRPr lang="en-US" dirty="0"/>
          </a:p>
          <a:p>
            <a:pPr marL="342900" indent="-342900">
              <a:buAutoNum type="arabicPeriod"/>
            </a:pPr>
            <a:r>
              <a:rPr lang="en-US" dirty="0"/>
              <a:t>Extract all column/variable names from the HTML table header</a:t>
            </a:r>
          </a:p>
          <a:p>
            <a:pPr marL="800100" lvl="1" indent="-342900">
              <a:buFont typeface="Arial" panose="020B0604020202020204" pitchFamily="34" charset="0"/>
              <a:buChar char="•"/>
            </a:pPr>
            <a:r>
              <a:rPr lang="en-US" dirty="0"/>
              <a:t>iterate through the &lt;th&gt; elements and apply the provided extract_column_from_header()  to extract column name one by one</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Create a data frame by parsing the launch HTML tables</a:t>
            </a:r>
          </a:p>
          <a:p>
            <a:pPr marL="800100" lvl="1" indent="-342900">
              <a:buFont typeface="Arial" panose="020B0604020202020204" pitchFamily="34" charset="0"/>
              <a:buChar char="•"/>
            </a:pPr>
            <a:r>
              <a:rPr lang="en-US" dirty="0"/>
              <a:t>Initialize dictionary keys with empty lists</a:t>
            </a:r>
          </a:p>
          <a:p>
            <a:pPr marL="800100" lvl="1" indent="-342900">
              <a:buFont typeface="Arial" panose="020B0604020202020204" pitchFamily="34" charset="0"/>
              <a:buChar char="•"/>
            </a:pPr>
            <a:r>
              <a:rPr lang="en-US" dirty="0"/>
              <a:t>Append values to each dictionary key (code snippet only shows Booster Version and Launch Site, however, all keys were appended)</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8</a:t>
            </a:fld>
            <a:endParaRPr lang="en-US" dirty="0"/>
          </a:p>
        </p:txBody>
      </p:sp>
      <p:pic>
        <p:nvPicPr>
          <p:cNvPr id="9" name="Picture 8" descr="Text&#10;&#10;Description automatically generated with medium confidence">
            <a:extLst>
              <a:ext uri="{FF2B5EF4-FFF2-40B4-BE49-F238E27FC236}">
                <a16:creationId xmlns:a16="http://schemas.microsoft.com/office/drawing/2014/main" id="{5F21983F-39A3-4E01-972C-15A4D2DAF976}"/>
              </a:ext>
            </a:extLst>
          </p:cNvPr>
          <p:cNvPicPr>
            <a:picLocks noChangeAspect="1"/>
          </p:cNvPicPr>
          <p:nvPr/>
        </p:nvPicPr>
        <p:blipFill>
          <a:blip r:embed="rId2"/>
          <a:stretch>
            <a:fillRect/>
          </a:stretch>
        </p:blipFill>
        <p:spPr>
          <a:xfrm>
            <a:off x="4923631" y="550038"/>
            <a:ext cx="5591146" cy="867820"/>
          </a:xfrm>
          <a:prstGeom prst="rect">
            <a:avLst/>
          </a:prstGeom>
          <a:ln>
            <a:noFill/>
          </a:ln>
          <a:effectLst>
            <a:outerShdw blurRad="292100" dist="139700" dir="2700000" algn="tl" rotWithShape="0">
              <a:srgbClr val="333333">
                <a:alpha val="65000"/>
              </a:srgbClr>
            </a:outerShdw>
          </a:effectLst>
        </p:spPr>
      </p:pic>
      <p:pic>
        <p:nvPicPr>
          <p:cNvPr id="11" name="Picture 10" descr="Graphical user interface, text, application&#10;&#10;Description automatically generated">
            <a:extLst>
              <a:ext uri="{FF2B5EF4-FFF2-40B4-BE49-F238E27FC236}">
                <a16:creationId xmlns:a16="http://schemas.microsoft.com/office/drawing/2014/main" id="{44CB8EB5-3031-4313-B13E-0FFB14221251}"/>
              </a:ext>
            </a:extLst>
          </p:cNvPr>
          <p:cNvPicPr>
            <a:picLocks noChangeAspect="1"/>
          </p:cNvPicPr>
          <p:nvPr/>
        </p:nvPicPr>
        <p:blipFill rotWithShape="1">
          <a:blip r:embed="rId3"/>
          <a:srcRect b="4277"/>
          <a:stretch/>
        </p:blipFill>
        <p:spPr>
          <a:xfrm>
            <a:off x="4923631" y="1506213"/>
            <a:ext cx="3238347" cy="1922787"/>
          </a:xfrm>
          <a:prstGeom prst="rect">
            <a:avLst/>
          </a:prstGeom>
          <a:ln>
            <a:noFill/>
          </a:ln>
          <a:effectLst>
            <a:outerShdw blurRad="292100" dist="139700" dir="2700000" algn="tl" rotWithShape="0">
              <a:srgbClr val="333333">
                <a:alpha val="65000"/>
              </a:srgbClr>
            </a:outerShdw>
          </a:effectLst>
        </p:spPr>
      </p:pic>
      <p:pic>
        <p:nvPicPr>
          <p:cNvPr id="13" name="Picture 12" descr="Text&#10;&#10;Description automatically generated">
            <a:extLst>
              <a:ext uri="{FF2B5EF4-FFF2-40B4-BE49-F238E27FC236}">
                <a16:creationId xmlns:a16="http://schemas.microsoft.com/office/drawing/2014/main" id="{4379B9D9-240A-410E-8E07-12D55FFFF5A9}"/>
              </a:ext>
            </a:extLst>
          </p:cNvPr>
          <p:cNvPicPr>
            <a:picLocks noChangeAspect="1"/>
          </p:cNvPicPr>
          <p:nvPr/>
        </p:nvPicPr>
        <p:blipFill>
          <a:blip r:embed="rId4"/>
          <a:stretch>
            <a:fillRect/>
          </a:stretch>
        </p:blipFill>
        <p:spPr>
          <a:xfrm>
            <a:off x="4923631" y="3517354"/>
            <a:ext cx="2743199" cy="306466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F41A9443-8C59-4F00-9528-85C0480616BB}"/>
              </a:ext>
            </a:extLst>
          </p:cNvPr>
          <p:cNvPicPr>
            <a:picLocks noChangeAspect="1"/>
          </p:cNvPicPr>
          <p:nvPr/>
        </p:nvPicPr>
        <p:blipFill rotWithShape="1">
          <a:blip r:embed="rId5"/>
          <a:srcRect r="1955" b="4241"/>
          <a:stretch/>
        </p:blipFill>
        <p:spPr>
          <a:xfrm>
            <a:off x="7719204" y="3474245"/>
            <a:ext cx="3464673" cy="3064667"/>
          </a:xfrm>
          <a:prstGeom prst="rect">
            <a:avLst/>
          </a:prstGeom>
          <a:ln>
            <a:noFill/>
          </a:ln>
          <a:effectLst>
            <a:outerShdw blurRad="292100" dist="139700" dir="2700000" algn="tl" rotWithShape="0">
              <a:srgbClr val="333333">
                <a:alpha val="65000"/>
              </a:srgbClr>
            </a:outerShdw>
          </a:effectLst>
        </p:spPr>
      </p:pic>
      <p:sp>
        <p:nvSpPr>
          <p:cNvPr id="18" name="Arrow: Right 17">
            <a:extLst>
              <a:ext uri="{FF2B5EF4-FFF2-40B4-BE49-F238E27FC236}">
                <a16:creationId xmlns:a16="http://schemas.microsoft.com/office/drawing/2014/main" id="{8F2E2CF4-C8DF-4A8C-8772-91CD687657AC}"/>
              </a:ext>
            </a:extLst>
          </p:cNvPr>
          <p:cNvSpPr/>
          <p:nvPr/>
        </p:nvSpPr>
        <p:spPr>
          <a:xfrm>
            <a:off x="4480559" y="1186151"/>
            <a:ext cx="408487" cy="231707"/>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Arrow: Right 18">
            <a:extLst>
              <a:ext uri="{FF2B5EF4-FFF2-40B4-BE49-F238E27FC236}">
                <a16:creationId xmlns:a16="http://schemas.microsoft.com/office/drawing/2014/main" id="{86F7FC87-427F-4B0F-9118-F3F472F08FB1}"/>
              </a:ext>
            </a:extLst>
          </p:cNvPr>
          <p:cNvSpPr/>
          <p:nvPr/>
        </p:nvSpPr>
        <p:spPr>
          <a:xfrm>
            <a:off x="4398827" y="2854366"/>
            <a:ext cx="490220"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Arrow: Right 19">
            <a:extLst>
              <a:ext uri="{FF2B5EF4-FFF2-40B4-BE49-F238E27FC236}">
                <a16:creationId xmlns:a16="http://schemas.microsoft.com/office/drawing/2014/main" id="{39BC3379-FB67-4895-B4E9-01C69D72C7FD}"/>
              </a:ext>
            </a:extLst>
          </p:cNvPr>
          <p:cNvSpPr/>
          <p:nvPr/>
        </p:nvSpPr>
        <p:spPr>
          <a:xfrm>
            <a:off x="4398827" y="4290874"/>
            <a:ext cx="490220"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TextBox 20">
            <a:extLst>
              <a:ext uri="{FF2B5EF4-FFF2-40B4-BE49-F238E27FC236}">
                <a16:creationId xmlns:a16="http://schemas.microsoft.com/office/drawing/2014/main" id="{9179A0DD-8016-49E3-993D-99BBDE72EC37}"/>
              </a:ext>
            </a:extLst>
          </p:cNvPr>
          <p:cNvSpPr txBox="1"/>
          <p:nvPr/>
        </p:nvSpPr>
        <p:spPr>
          <a:xfrm>
            <a:off x="774087" y="6352143"/>
            <a:ext cx="3557877" cy="338554"/>
          </a:xfrm>
          <a:prstGeom prst="rect">
            <a:avLst/>
          </a:prstGeom>
          <a:noFill/>
        </p:spPr>
        <p:txBody>
          <a:bodyPr wrap="square" rtlCol="0">
            <a:spAutoFit/>
          </a:bodyPr>
          <a:lstStyle/>
          <a:p>
            <a:r>
              <a:rPr lang="en-CA" sz="1600" dirty="0">
                <a:solidFill>
                  <a:schemeClr val="tx1">
                    <a:lumMod val="50000"/>
                  </a:schemeClr>
                </a:solidFill>
                <a:hlinkClick r:id="rId6">
                  <a:extLst>
                    <a:ext uri="{A12FA001-AC4F-418D-AE19-62706E023703}">
                      <ahyp:hlinkClr xmlns:ahyp="http://schemas.microsoft.com/office/drawing/2018/hyperlinkcolor" val="tx"/>
                    </a:ext>
                  </a:extLst>
                </a:hlinkClick>
              </a:rPr>
              <a:t>SpaceX Web scraping Notebook URL</a:t>
            </a:r>
            <a:endParaRPr lang="en-CA" sz="1600" dirty="0">
              <a:solidFill>
                <a:schemeClr val="tx1">
                  <a:lumMod val="50000"/>
                </a:schemeClr>
              </a:solidFill>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406017"/>
            <a:ext cx="5004515" cy="5084489"/>
          </a:xfrm>
        </p:spPr>
        <p:txBody>
          <a:bodyPr>
            <a:normAutofit fontScale="70000" lnSpcReduction="20000"/>
          </a:bodyPr>
          <a:lstStyle/>
          <a:p>
            <a:pPr marL="514350" indent="-514350" algn="just">
              <a:buAutoNum type="arabicPeriod"/>
            </a:pPr>
            <a:r>
              <a:rPr lang="en-US" sz="2900" dirty="0"/>
              <a:t>The number of launches at each site</a:t>
            </a:r>
          </a:p>
          <a:p>
            <a:pPr lvl="1" algn="just"/>
            <a:r>
              <a:rPr lang="en-US" sz="2600" dirty="0"/>
              <a:t>This can help us determine which sites have the best outcomes for launches</a:t>
            </a:r>
          </a:p>
          <a:p>
            <a:pPr marL="514350" indent="-514350" algn="just">
              <a:buAutoNum type="arabicPeriod"/>
            </a:pPr>
            <a:r>
              <a:rPr lang="en-US" sz="2900" dirty="0"/>
              <a:t>The number and occurrence of each orbit</a:t>
            </a:r>
          </a:p>
          <a:p>
            <a:pPr lvl="1" algn="just"/>
            <a:r>
              <a:rPr lang="en-US" sz="2300" dirty="0"/>
              <a:t>Calculating the number and occurrence of each orbit can help us identify which orbit launches are most successful</a:t>
            </a:r>
          </a:p>
          <a:p>
            <a:pPr marL="514350" indent="-514350" algn="just">
              <a:buFont typeface="+mj-lt"/>
              <a:buAutoNum type="arabicPeriod"/>
            </a:pPr>
            <a:r>
              <a:rPr lang="en-US" dirty="0"/>
              <a:t>The number and occurrence of mission outcome per orbit type</a:t>
            </a:r>
          </a:p>
          <a:p>
            <a:pPr lvl="1" algn="just"/>
            <a:r>
              <a:rPr lang="en-US" sz="2300" dirty="0"/>
              <a:t>Landing outcomes can be True or False (i.e., successful or not successful) and ASDS, RTLS, or Ocean represent ground pad, drone ship, or ocean landing, respectively. By understanding these variables, we can create a set of bad outcomes where the second stage did not land successfully and where this landing occurred.</a:t>
            </a:r>
          </a:p>
          <a:p>
            <a:pPr marL="514350" indent="-514350" algn="just">
              <a:buFont typeface="+mj-lt"/>
              <a:buAutoNum type="arabicPeriod"/>
            </a:pPr>
            <a:r>
              <a:rPr lang="en-US" sz="2900" dirty="0"/>
              <a:t>Create a landing outcome label from Outcome column</a:t>
            </a:r>
          </a:p>
          <a:p>
            <a:pPr marL="514350" indent="-514350" algn="just">
              <a:buFont typeface="+mj-lt"/>
              <a:buAutoNum type="arabicPeriod"/>
            </a:pPr>
            <a:endParaRPr lang="en-US" dirty="0"/>
          </a:p>
          <a:p>
            <a:pPr marL="514350" indent="-514350" algn="just">
              <a:buFont typeface="+mj-lt"/>
              <a:buAutoNum type="arabicPeriod"/>
            </a:pPr>
            <a:r>
              <a:rPr lang="en-US" dirty="0"/>
              <a:t>Calculate the success rate across all launch sites</a:t>
            </a:r>
          </a:p>
          <a:p>
            <a:pPr marL="0" indent="0">
              <a:buNone/>
            </a:pPr>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4"/>
          </p:nvPr>
        </p:nvSpPr>
        <p:spPr/>
        <p:txBody>
          <a:bodyPr/>
          <a:lstStyle/>
          <a:p>
            <a:fld id="{5075537C-CA84-1446-933C-8E9D027F9201}" type="slidenum">
              <a:rPr lang="en-US" smtClean="0"/>
              <a:t>9</a:t>
            </a:fld>
            <a:endParaRPr lang="en-US" dirty="0"/>
          </a:p>
        </p:txBody>
      </p:sp>
      <p:pic>
        <p:nvPicPr>
          <p:cNvPr id="8" name="Picture 7">
            <a:extLst>
              <a:ext uri="{FF2B5EF4-FFF2-40B4-BE49-F238E27FC236}">
                <a16:creationId xmlns:a16="http://schemas.microsoft.com/office/drawing/2014/main" id="{53F3B063-95FB-46D9-836D-CB78DA722870}"/>
              </a:ext>
            </a:extLst>
          </p:cNvPr>
          <p:cNvPicPr>
            <a:picLocks noChangeAspect="1"/>
          </p:cNvPicPr>
          <p:nvPr/>
        </p:nvPicPr>
        <p:blipFill>
          <a:blip r:embed="rId2"/>
          <a:stretch>
            <a:fillRect/>
          </a:stretch>
        </p:blipFill>
        <p:spPr>
          <a:xfrm>
            <a:off x="6349286" y="1402174"/>
            <a:ext cx="3800554" cy="41945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88C3EE9-0991-49C7-A5F4-02BE10055B80}"/>
              </a:ext>
            </a:extLst>
          </p:cNvPr>
          <p:cNvPicPr>
            <a:picLocks noChangeAspect="1"/>
          </p:cNvPicPr>
          <p:nvPr/>
        </p:nvPicPr>
        <p:blipFill>
          <a:blip r:embed="rId3"/>
          <a:stretch>
            <a:fillRect/>
          </a:stretch>
        </p:blipFill>
        <p:spPr>
          <a:xfrm>
            <a:off x="6345077" y="2041737"/>
            <a:ext cx="3109674" cy="372200"/>
          </a:xfrm>
          <a:prstGeom prst="rect">
            <a:avLst/>
          </a:prstGeom>
          <a:ln>
            <a:noFill/>
          </a:ln>
          <a:effectLst>
            <a:outerShdw blurRad="292100" dist="139700" dir="2700000" algn="tl" rotWithShape="0">
              <a:srgbClr val="333333">
                <a:alpha val="65000"/>
              </a:srgbClr>
            </a:outerShdw>
          </a:effectLst>
        </p:spPr>
      </p:pic>
      <p:pic>
        <p:nvPicPr>
          <p:cNvPr id="12" name="Picture 11" descr="Graphical user interface, text, application&#10;&#10;Description automatically generated">
            <a:extLst>
              <a:ext uri="{FF2B5EF4-FFF2-40B4-BE49-F238E27FC236}">
                <a16:creationId xmlns:a16="http://schemas.microsoft.com/office/drawing/2014/main" id="{D3AAF04E-B4DF-4AEA-AD61-A213F73F303D}"/>
              </a:ext>
            </a:extLst>
          </p:cNvPr>
          <p:cNvPicPr>
            <a:picLocks noChangeAspect="1"/>
          </p:cNvPicPr>
          <p:nvPr/>
        </p:nvPicPr>
        <p:blipFill>
          <a:blip r:embed="rId4"/>
          <a:stretch>
            <a:fillRect/>
          </a:stretch>
        </p:blipFill>
        <p:spPr>
          <a:xfrm>
            <a:off x="6345077" y="2634040"/>
            <a:ext cx="4897954" cy="1394105"/>
          </a:xfrm>
          <a:prstGeom prst="rect">
            <a:avLst/>
          </a:prstGeom>
          <a:ln>
            <a:noFill/>
          </a:ln>
          <a:effectLst>
            <a:outerShdw blurRad="292100" dist="139700" dir="2700000" algn="tl" rotWithShape="0">
              <a:srgbClr val="333333">
                <a:alpha val="65000"/>
              </a:srgbClr>
            </a:outerShdw>
          </a:effectLst>
        </p:spPr>
      </p:pic>
      <p:pic>
        <p:nvPicPr>
          <p:cNvPr id="14" name="Picture 13" descr="Graphical user interface, text, application&#10;&#10;Description automatically generated">
            <a:extLst>
              <a:ext uri="{FF2B5EF4-FFF2-40B4-BE49-F238E27FC236}">
                <a16:creationId xmlns:a16="http://schemas.microsoft.com/office/drawing/2014/main" id="{15C9FEED-2531-4D3D-81EC-992FE06561BD}"/>
              </a:ext>
            </a:extLst>
          </p:cNvPr>
          <p:cNvPicPr>
            <a:picLocks noChangeAspect="1"/>
          </p:cNvPicPr>
          <p:nvPr/>
        </p:nvPicPr>
        <p:blipFill>
          <a:blip r:embed="rId5"/>
          <a:stretch>
            <a:fillRect/>
          </a:stretch>
        </p:blipFill>
        <p:spPr>
          <a:xfrm>
            <a:off x="6349286" y="4140883"/>
            <a:ext cx="3219450" cy="207645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0EB3C745-84C9-43B3-BE21-5FC40C4824AF}"/>
              </a:ext>
            </a:extLst>
          </p:cNvPr>
          <p:cNvPicPr>
            <a:picLocks noChangeAspect="1"/>
          </p:cNvPicPr>
          <p:nvPr/>
        </p:nvPicPr>
        <p:blipFill>
          <a:blip r:embed="rId6"/>
          <a:stretch>
            <a:fillRect/>
          </a:stretch>
        </p:blipFill>
        <p:spPr>
          <a:xfrm>
            <a:off x="6324600" y="6330070"/>
            <a:ext cx="4572000" cy="314325"/>
          </a:xfrm>
          <a:prstGeom prst="rect">
            <a:avLst/>
          </a:prstGeom>
          <a:ln>
            <a:noFill/>
          </a:ln>
          <a:effectLst>
            <a:outerShdw blurRad="292100" dist="139700" dir="2700000" algn="tl" rotWithShape="0">
              <a:srgbClr val="333333">
                <a:alpha val="65000"/>
              </a:srgbClr>
            </a:outerShdw>
          </a:effectLst>
        </p:spPr>
      </p:pic>
      <p:sp>
        <p:nvSpPr>
          <p:cNvPr id="17" name="Arrow: Right 16">
            <a:extLst>
              <a:ext uri="{FF2B5EF4-FFF2-40B4-BE49-F238E27FC236}">
                <a16:creationId xmlns:a16="http://schemas.microsoft.com/office/drawing/2014/main" id="{5A6CB316-CD57-40A2-A187-661D87FD0BD2}"/>
              </a:ext>
            </a:extLst>
          </p:cNvPr>
          <p:cNvSpPr/>
          <p:nvPr/>
        </p:nvSpPr>
        <p:spPr>
          <a:xfrm>
            <a:off x="5928993" y="1511728"/>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Arrow: Right 17">
            <a:extLst>
              <a:ext uri="{FF2B5EF4-FFF2-40B4-BE49-F238E27FC236}">
                <a16:creationId xmlns:a16="http://schemas.microsoft.com/office/drawing/2014/main" id="{46660964-0A10-43E2-8FAB-571A89D7ABC0}"/>
              </a:ext>
            </a:extLst>
          </p:cNvPr>
          <p:cNvSpPr/>
          <p:nvPr/>
        </p:nvSpPr>
        <p:spPr>
          <a:xfrm>
            <a:off x="5923518" y="2103276"/>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Arrow: Right 18">
            <a:extLst>
              <a:ext uri="{FF2B5EF4-FFF2-40B4-BE49-F238E27FC236}">
                <a16:creationId xmlns:a16="http://schemas.microsoft.com/office/drawing/2014/main" id="{E0C95A89-C697-4F57-B34F-1C94C9957A7D}"/>
              </a:ext>
            </a:extLst>
          </p:cNvPr>
          <p:cNvSpPr/>
          <p:nvPr/>
        </p:nvSpPr>
        <p:spPr>
          <a:xfrm>
            <a:off x="5923518" y="3258603"/>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Arrow: Right 19">
            <a:extLst>
              <a:ext uri="{FF2B5EF4-FFF2-40B4-BE49-F238E27FC236}">
                <a16:creationId xmlns:a16="http://schemas.microsoft.com/office/drawing/2014/main" id="{43672E21-3982-43E5-98F8-9DDFDF590275}"/>
              </a:ext>
            </a:extLst>
          </p:cNvPr>
          <p:cNvSpPr/>
          <p:nvPr/>
        </p:nvSpPr>
        <p:spPr>
          <a:xfrm>
            <a:off x="5921414" y="4848027"/>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Arrow: Right 21">
            <a:extLst>
              <a:ext uri="{FF2B5EF4-FFF2-40B4-BE49-F238E27FC236}">
                <a16:creationId xmlns:a16="http://schemas.microsoft.com/office/drawing/2014/main" id="{4713CFB2-249F-4745-9A86-563B233A4BCB}"/>
              </a:ext>
            </a:extLst>
          </p:cNvPr>
          <p:cNvSpPr/>
          <p:nvPr/>
        </p:nvSpPr>
        <p:spPr>
          <a:xfrm rot="2300527">
            <a:off x="5848033" y="6161342"/>
            <a:ext cx="344963" cy="249123"/>
          </a:xfrm>
          <a:prstGeom prst="rightArrow">
            <a:avLst/>
          </a:prstGeom>
          <a:solidFill>
            <a:schemeClr val="accent1">
              <a:alpha val="26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TextBox 22">
            <a:extLst>
              <a:ext uri="{FF2B5EF4-FFF2-40B4-BE49-F238E27FC236}">
                <a16:creationId xmlns:a16="http://schemas.microsoft.com/office/drawing/2014/main" id="{ABED8A32-2EE5-4D6A-B431-06A61DB299BA}"/>
              </a:ext>
            </a:extLst>
          </p:cNvPr>
          <p:cNvSpPr txBox="1"/>
          <p:nvPr/>
        </p:nvSpPr>
        <p:spPr>
          <a:xfrm>
            <a:off x="838200" y="6469769"/>
            <a:ext cx="2401363" cy="307777"/>
          </a:xfrm>
          <a:prstGeom prst="rect">
            <a:avLst/>
          </a:prstGeom>
          <a:noFill/>
        </p:spPr>
        <p:txBody>
          <a:bodyPr wrap="none" rtlCol="0">
            <a:spAutoFit/>
          </a:bodyPr>
          <a:lstStyle/>
          <a:p>
            <a:r>
              <a:rPr lang="en-CA" sz="1400" dirty="0">
                <a:solidFill>
                  <a:schemeClr val="tx1">
                    <a:lumMod val="50000"/>
                  </a:schemeClr>
                </a:solidFill>
                <a:hlinkClick r:id="rId7">
                  <a:extLst>
                    <a:ext uri="{A12FA001-AC4F-418D-AE19-62706E023703}">
                      <ahyp:hlinkClr xmlns:ahyp="http://schemas.microsoft.com/office/drawing/2018/hyperlinkcolor" val="tx"/>
                    </a:ext>
                  </a:extLst>
                </a:hlinkClick>
              </a:rPr>
              <a:t>Data Wrangling Notebook URL</a:t>
            </a:r>
            <a:endParaRPr lang="en-CA" sz="1400" dirty="0">
              <a:solidFill>
                <a:schemeClr val="tx1">
                  <a:lumMod val="50000"/>
                </a:schemeClr>
              </a:solidFill>
            </a:endParaRP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SLIDE_TEMPLATE_skill_network">
  <a:themeElements>
    <a:clrScheme name="IBM CAD">
      <a:dk1>
        <a:srgbClr val="005493"/>
      </a:dk1>
      <a:lt1>
        <a:srgbClr val="4472C4"/>
      </a:lt1>
      <a:dk2>
        <a:srgbClr val="1C1C1C"/>
      </a:dk2>
      <a:lt2>
        <a:srgbClr val="FFFFFF"/>
      </a:lt2>
      <a:accent1>
        <a:srgbClr val="00B0F0"/>
      </a:accent1>
      <a:accent2>
        <a:srgbClr val="FF0000"/>
      </a:accent2>
      <a:accent3>
        <a:srgbClr val="F2F2F2"/>
      </a:accent3>
      <a:accent4>
        <a:srgbClr val="FFFFFF"/>
      </a:accent4>
      <a:accent5>
        <a:srgbClr val="FFFFFF"/>
      </a:accent5>
      <a:accent6>
        <a:srgbClr val="FFFFFF"/>
      </a:accent6>
      <a:hlink>
        <a:srgbClr val="FFFFFF"/>
      </a:hlink>
      <a:folHlink>
        <a:srgbClr val="FF0000"/>
      </a:folHlink>
    </a:clrScheme>
    <a:fontScheme name="IBM CAD">
      <a:majorFont>
        <a:latin typeface="IBM Plex Mono SemiBold"/>
        <a:ea typeface=""/>
        <a:cs typeface=""/>
      </a:majorFont>
      <a:minorFont>
        <a:latin typeface="IBM Plex Mo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r-capstone-template" id="{20AE7CCB-5FE8-BD43-B8DB-E6C0FDEE3675}" vid="{8C2F4096-8635-6345-AFEA-626992B70A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f80a141d-92ca-4d3d-9308-f7e7b1d44ce8"/>
    <ds:schemaRef ds:uri="155be751-a274-42e8-93fb-f39d3b9bccc8"/>
    <ds:schemaRef ds:uri="http://www.w3.org/XML/1998/namespace"/>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SLIDE_TEMPLATE_skill_network</Template>
  <TotalTime>8370</TotalTime>
  <Words>3697</Words>
  <Application>Microsoft Office PowerPoint</Application>
  <PresentationFormat>Widescreen</PresentationFormat>
  <Paragraphs>346</Paragraphs>
  <Slides>54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IBM Plex Mono SemiBold</vt:lpstr>
      <vt:lpstr>IBM Plex Mono Text</vt:lpstr>
      <vt:lpstr>SLIDE_TEMPLATE_skill_network</vt:lpstr>
      <vt:lpstr>Data Science Capstone Project</vt:lpstr>
      <vt:lpstr>Outline</vt:lpstr>
      <vt:lpstr>Executive Summary</vt:lpstr>
      <vt:lpstr>Executive Summary</vt:lpstr>
      <vt:lpstr>Introduction</vt:lpstr>
      <vt:lpstr>Methodology</vt:lpstr>
      <vt:lpstr>Data collection – SpaceX API</vt:lpstr>
      <vt:lpstr>Data collection – Web scraping</vt:lpstr>
      <vt:lpstr>Data Wrangling</vt:lpstr>
      <vt:lpstr>EDA with data visualization</vt:lpstr>
      <vt:lpstr>EDA with SQL</vt:lpstr>
      <vt:lpstr>Build an interactive map with Folium</vt:lpstr>
      <vt:lpstr>Build a Dashboard with Plotly Dash</vt:lpstr>
      <vt:lpstr>Build a Dashboard with Plotly Dash (continued..)</vt:lpstr>
      <vt:lpstr>Predictive analysis (Classification)</vt:lpstr>
      <vt:lpstr>Predictive analysis (continued..)</vt:lpstr>
      <vt:lpstr>Predictive analysis (continued..)</vt:lpstr>
      <vt:lpstr>Results</vt:lpstr>
      <vt:lpstr>EDA with Visualization</vt:lpstr>
      <vt:lpstr>Flight Number vs. Launch Site</vt:lpstr>
      <vt:lpstr>Payload vs. Launch Site</vt:lpstr>
      <vt:lpstr>Success rate vs. Orbit type</vt:lpstr>
      <vt:lpstr>Flight Number vs. Orbit type</vt:lpstr>
      <vt:lpstr>Payload vs. Orbit type</vt:lpstr>
      <vt:lpstr>Launch success yearly trend</vt:lpstr>
      <vt:lpstr>EDA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success count between 2010-06-04 and 2017-03-20</vt:lpstr>
      <vt:lpstr>Interactive map with Folium</vt:lpstr>
      <vt:lpstr>Folium map with all launch sites marked</vt:lpstr>
      <vt:lpstr>Folium map with the success/failed launches for each site</vt:lpstr>
      <vt:lpstr>Folium map with the success/failed launches for each site (continued…)</vt:lpstr>
      <vt:lpstr>Map illustrating the distances between KSC LC-39A and the Florida East Coast Railway </vt:lpstr>
      <vt:lpstr>Build a Dashboard with Plotly Dash</vt:lpstr>
      <vt:lpstr>Pie Chart of Launches for All Sites</vt:lpstr>
      <vt:lpstr>Pie Chart of KSC LC-39A Launches</vt:lpstr>
      <vt:lpstr>Scatter Plot of Payload vs Launch Outcome</vt:lpstr>
      <vt:lpstr>Scatter Plot of Payload vs Launch Outcome (cont..)</vt:lpstr>
      <vt:lpstr>Predictive Analysis  (Classification)</vt:lpstr>
      <vt:lpstr>Classification Accuracy</vt:lpstr>
      <vt:lpstr>Confusion Matrix</vt:lpstr>
      <vt:lpstr>CONCLUSION</vt:lpstr>
      <vt:lpstr>Appendix</vt:lpstr>
      <vt:lpstr>Feature Engineering</vt:lpstr>
      <vt:lpstr>Folium Maps</vt:lpstr>
      <vt:lpstr>Finding the Best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Khadija Hammawa</cp:lastModifiedBy>
  <cp:revision>399</cp:revision>
  <dcterms:created xsi:type="dcterms:W3CDTF">2021-04-29T18:58:34Z</dcterms:created>
  <dcterms:modified xsi:type="dcterms:W3CDTF">2021-09-01T15:51:58Z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